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5/ZoROhsHv/E3LQXmdHagStJa7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681"/>
  </p:normalViewPr>
  <p:slideViewPr>
    <p:cSldViewPr snapToGrid="0">
      <p:cViewPr varScale="1">
        <p:scale>
          <a:sx n="107" d="100"/>
          <a:sy n="107" d="100"/>
        </p:scale>
        <p:origin x="162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9b45555f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9b45555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5"/>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5400"/>
              <a:buFont typeface="Arial"/>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5"/>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SzPts val="2040"/>
              <a:buNone/>
              <a:defRPr>
                <a:solidFill>
                  <a:srgbClr val="55556F"/>
                </a:solidFill>
              </a:defRPr>
            </a:lvl1pPr>
            <a:lvl2pPr lvl="1" algn="ctr">
              <a:spcBef>
                <a:spcPts val="400"/>
              </a:spcBef>
              <a:spcAft>
                <a:spcPts val="0"/>
              </a:spcAft>
              <a:buSzPts val="1700"/>
              <a:buNone/>
              <a:defRPr>
                <a:solidFill>
                  <a:srgbClr val="8B8B8D"/>
                </a:solidFill>
              </a:defRPr>
            </a:lvl2pPr>
            <a:lvl3pPr lvl="2" algn="ctr">
              <a:spcBef>
                <a:spcPts val="360"/>
              </a:spcBef>
              <a:spcAft>
                <a:spcPts val="0"/>
              </a:spcAft>
              <a:buSzPts val="1620"/>
              <a:buNone/>
              <a:defRPr>
                <a:solidFill>
                  <a:srgbClr val="8B8B8D"/>
                </a:solidFill>
              </a:defRPr>
            </a:lvl3pPr>
            <a:lvl4pPr lvl="3" algn="ctr">
              <a:spcBef>
                <a:spcPts val="320"/>
              </a:spcBef>
              <a:spcAft>
                <a:spcPts val="0"/>
              </a:spcAft>
              <a:buSzPts val="1600"/>
              <a:buNone/>
              <a:defRPr>
                <a:solidFill>
                  <a:srgbClr val="8B8B8D"/>
                </a:solidFill>
              </a:defRPr>
            </a:lvl4pPr>
            <a:lvl5pPr lvl="4" algn="ctr">
              <a:spcBef>
                <a:spcPts val="280"/>
              </a:spcBef>
              <a:spcAft>
                <a:spcPts val="0"/>
              </a:spcAft>
              <a:buSzPts val="1400"/>
              <a:buNone/>
              <a:defRPr>
                <a:solidFill>
                  <a:srgbClr val="8B8B8D"/>
                </a:solidFill>
              </a:defRPr>
            </a:lvl5pPr>
            <a:lvl6pPr lvl="5" algn="ctr">
              <a:spcBef>
                <a:spcPts val="260"/>
              </a:spcBef>
              <a:spcAft>
                <a:spcPts val="0"/>
              </a:spcAft>
              <a:buSzPts val="1300"/>
              <a:buNone/>
              <a:defRPr>
                <a:solidFill>
                  <a:srgbClr val="8B8B8D"/>
                </a:solidFill>
              </a:defRPr>
            </a:lvl6pPr>
            <a:lvl7pPr lvl="6" algn="ctr">
              <a:spcBef>
                <a:spcPts val="260"/>
              </a:spcBef>
              <a:spcAft>
                <a:spcPts val="0"/>
              </a:spcAft>
              <a:buSzPts val="1300"/>
              <a:buNone/>
              <a:defRPr>
                <a:solidFill>
                  <a:srgbClr val="8B8B8D"/>
                </a:solidFill>
              </a:defRPr>
            </a:lvl7pPr>
            <a:lvl8pPr lvl="7" algn="ctr">
              <a:spcBef>
                <a:spcPts val="260"/>
              </a:spcBef>
              <a:spcAft>
                <a:spcPts val="0"/>
              </a:spcAft>
              <a:buSzPts val="1300"/>
              <a:buNone/>
              <a:defRPr>
                <a:solidFill>
                  <a:srgbClr val="8B8B8D"/>
                </a:solidFill>
              </a:defRPr>
            </a:lvl8pPr>
            <a:lvl9pPr lvl="8" algn="ctr">
              <a:spcBef>
                <a:spcPts val="260"/>
              </a:spcBef>
              <a:spcAft>
                <a:spcPts val="0"/>
              </a:spcAft>
              <a:buSzPts val="1300"/>
              <a:buNone/>
              <a:defRPr>
                <a:solidFill>
                  <a:srgbClr val="8B8B8D"/>
                </a:solidFill>
              </a:defRPr>
            </a:lvl9pPr>
          </a:lstStyle>
          <a:p>
            <a:endParaRPr/>
          </a:p>
        </p:txBody>
      </p:sp>
      <p:sp>
        <p:nvSpPr>
          <p:cNvPr id="16" name="Google Shape;16;p1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9" name="Google Shape;19;p15"/>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7" name="Google Shape;77;p2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5"/>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5"/>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2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3" name="Google Shape;23;p1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722313" y="2362200"/>
            <a:ext cx="7772400" cy="220027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800"/>
              <a:buFont typeface="Arial"/>
              <a:buNone/>
              <a:defRPr sz="48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7"/>
          <p:cNvSpPr txBox="1">
            <a:spLocks noGrp="1"/>
          </p:cNvSpPr>
          <p:nvPr>
            <p:ph type="body" idx="1"/>
          </p:nvPr>
        </p:nvSpPr>
        <p:spPr>
          <a:xfrm>
            <a:off x="722313" y="4626864"/>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2040"/>
              <a:buNone/>
              <a:defRPr sz="2400">
                <a:solidFill>
                  <a:schemeClr val="lt2"/>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29" name="Google Shape;29;p1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32" name="Google Shape;32;p17"/>
          <p:cNvCxnSpPr/>
          <p:nvPr/>
        </p:nvCxnSpPr>
        <p:spPr>
          <a:xfrm>
            <a:off x="731520" y="4599432"/>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6" name="Google Shape;36;p18"/>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7" name="Google Shape;37;p1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3" name="Google Shape;43;p19"/>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4" name="Google Shape;44;p19"/>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5" name="Google Shape;45;p19"/>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6" name="Google Shape;46;p1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9" name="Google Shape;49;p19"/>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normAutofit/>
          </a:bodyPr>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2" name="Google Shape;62;p22"/>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3" name="Google Shape;63;p2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66" name="Google Shape;66;p22"/>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3"/>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3"/>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normAutofit/>
          </a:bodyPr>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0" name="Google Shape;70;p23"/>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1" name="Google Shape;71;p2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Google Shape;7;p1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4"/>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9" name="Google Shape;9;p14"/>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 name="Google Shape;10;p1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1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1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_qo4uPxhUz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youtube.com/watch?v=bORorxMt6r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685800" y="1371600"/>
            <a:ext cx="7848600" cy="3885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5400"/>
              <a:buFont typeface="Times New Roman"/>
              <a:buNone/>
            </a:pPr>
            <a:r>
              <a:rPr lang="en-US" sz="6000">
                <a:latin typeface="Times New Roman"/>
                <a:ea typeface="Times New Roman"/>
                <a:cs typeface="Times New Roman"/>
                <a:sym typeface="Times New Roman"/>
              </a:rPr>
              <a:t>ANXIETY &amp; PANIC ATTACKS</a:t>
            </a:r>
            <a:endParaRPr sz="600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59b45555f2_0_0"/>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6000">
                <a:latin typeface="Times New Roman"/>
                <a:ea typeface="Times New Roman"/>
                <a:cs typeface="Times New Roman"/>
                <a:sym typeface="Times New Roman"/>
              </a:rPr>
              <a:t>An Exercise that may be Helpful When Feeling Anxiety</a:t>
            </a:r>
            <a:endParaRPr sz="60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Breathing Exercise</a:t>
            </a:r>
            <a:endParaRPr>
              <a:latin typeface="Times New Roman"/>
              <a:ea typeface="Times New Roman"/>
              <a:cs typeface="Times New Roman"/>
              <a:sym typeface="Times New Roman"/>
            </a:endParaRPr>
          </a:p>
        </p:txBody>
      </p:sp>
      <p:sp>
        <p:nvSpPr>
          <p:cNvPr id="160" name="Google Shape;160;p10"/>
          <p:cNvSpPr txBox="1">
            <a:spLocks noGrp="1"/>
          </p:cNvSpPr>
          <p:nvPr>
            <p:ph type="body" idx="1"/>
          </p:nvPr>
        </p:nvSpPr>
        <p:spPr>
          <a:xfrm>
            <a:off x="457200" y="1844700"/>
            <a:ext cx="8229600" cy="5158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Find a comfortable position in your chair. If you would like, close your eyes; if not, just gaze down at the floor. </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Take a few moments to settle yourself. Now become aware of your body.</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Check for any tension, beginning with your feet, moving toward your head.</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Notice any tension you might have in your legs, stomach, hands and arms, shoulders, neck, and face, Try to let go of any tension.</a:t>
            </a:r>
            <a:endParaRPr sz="2800">
              <a:solidFill>
                <a:srgbClr val="000000"/>
              </a:solidFill>
              <a:latin typeface="Times New Roman"/>
              <a:ea typeface="Times New Roman"/>
              <a:cs typeface="Times New Roman"/>
              <a:sym typeface="Times New Roman"/>
            </a:endParaRPr>
          </a:p>
        </p:txBody>
      </p:sp>
      <p:pic>
        <p:nvPicPr>
          <p:cNvPr id="161" name="Google Shape;161;p10"/>
          <p:cNvPicPr preferRelativeResize="0"/>
          <p:nvPr/>
        </p:nvPicPr>
        <p:blipFill>
          <a:blip r:embed="rId3">
            <a:alphaModFix/>
          </a:blip>
          <a:stretch>
            <a:fillRect/>
          </a:stretch>
        </p:blipFill>
        <p:spPr>
          <a:xfrm>
            <a:off x="6781950" y="533388"/>
            <a:ext cx="2087275" cy="1168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206450" y="533400"/>
            <a:ext cx="84804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Breathing Exercise Continued…</a:t>
            </a:r>
            <a:endParaRPr>
              <a:latin typeface="Times New Roman"/>
              <a:ea typeface="Times New Roman"/>
              <a:cs typeface="Times New Roman"/>
              <a:sym typeface="Times New Roman"/>
            </a:endParaRPr>
          </a:p>
        </p:txBody>
      </p:sp>
      <p:sp>
        <p:nvSpPr>
          <p:cNvPr id="167" name="Google Shape;167;p1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Now, become aware of your breathing. Pay attention to your breath as it enters and leaves your body. This can be very relaxing</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Take a deep breath. Notice your lungs and chest expanding. Now slowly exhale through your nose. Again, take a deep breath. Fill your lungs and your chest. Notice how much air you can take in. Hold it for a second. Now release it and exhale slowly. Inhale slowly and fully one more time. Hold it for a second, and release.</a:t>
            </a:r>
            <a:endParaRPr>
              <a:solidFill>
                <a:srgbClr val="000000"/>
              </a:solidFill>
            </a:endParaRPr>
          </a:p>
          <a:p>
            <a:pPr marL="0" lvl="0" indent="0" algn="l" rtl="0">
              <a:spcBef>
                <a:spcPts val="480"/>
              </a:spcBef>
              <a:spcAft>
                <a:spcPts val="0"/>
              </a:spcAft>
              <a:buSzPts val="2040"/>
              <a:buNone/>
            </a:pPr>
            <a:endParaRPr/>
          </a:p>
        </p:txBody>
      </p:sp>
      <p:pic>
        <p:nvPicPr>
          <p:cNvPr id="168" name="Google Shape;168;p11"/>
          <p:cNvPicPr preferRelativeResize="0"/>
          <p:nvPr/>
        </p:nvPicPr>
        <p:blipFill>
          <a:blip r:embed="rId3">
            <a:alphaModFix/>
          </a:blip>
          <a:stretch>
            <a:fillRect/>
          </a:stretch>
        </p:blipFill>
        <p:spPr>
          <a:xfrm>
            <a:off x="7010925" y="444263"/>
            <a:ext cx="2087275" cy="1168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183550" y="533400"/>
            <a:ext cx="8503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Breathing Exercise Continued…</a:t>
            </a:r>
            <a:endParaRPr>
              <a:latin typeface="Times New Roman"/>
              <a:ea typeface="Times New Roman"/>
              <a:cs typeface="Times New Roman"/>
              <a:sym typeface="Times New Roman"/>
            </a:endParaRPr>
          </a:p>
        </p:txBody>
      </p:sp>
      <p:sp>
        <p:nvSpPr>
          <p:cNvPr id="174" name="Google Shape;174;p1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Continue breathing in this way for another couple of minutes. Continue to focus on your breath. With each inhalation and exhalation, feel your body becoming more and more relaxed. Use your breathing to wash away any remaining tension.</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Now take another deep breath. Inhale fully, hold it for a second, and release. Inhale again, hold, and release. Continue to be aware of your breath as it fills your lungs. Once more, inhale fully, hold it for a second, and release.</a:t>
            </a:r>
            <a:endParaRPr>
              <a:solidFill>
                <a:srgbClr val="000000"/>
              </a:solidFill>
            </a:endParaRPr>
          </a:p>
          <a:p>
            <a:pPr marL="0" lvl="0" indent="0" algn="l" rtl="0">
              <a:spcBef>
                <a:spcPts val="480"/>
              </a:spcBef>
              <a:spcAft>
                <a:spcPts val="0"/>
              </a:spcAft>
              <a:buSzPts val="2040"/>
              <a:buNone/>
            </a:pPr>
            <a:endParaRPr/>
          </a:p>
        </p:txBody>
      </p:sp>
      <p:pic>
        <p:nvPicPr>
          <p:cNvPr id="175" name="Google Shape;175;p12"/>
          <p:cNvPicPr preferRelativeResize="0"/>
          <p:nvPr/>
        </p:nvPicPr>
        <p:blipFill>
          <a:blip r:embed="rId3">
            <a:alphaModFix/>
          </a:blip>
          <a:stretch>
            <a:fillRect/>
          </a:stretch>
        </p:blipFill>
        <p:spPr>
          <a:xfrm>
            <a:off x="7010925" y="444263"/>
            <a:ext cx="2087275" cy="1168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a:spLocks noGrp="1"/>
          </p:cNvSpPr>
          <p:nvPr>
            <p:ph type="title"/>
          </p:nvPr>
        </p:nvSpPr>
        <p:spPr>
          <a:xfrm>
            <a:off x="229350" y="533400"/>
            <a:ext cx="8457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Breathing Exercise Continued…</a:t>
            </a:r>
            <a:endParaRPr>
              <a:latin typeface="Times New Roman"/>
              <a:ea typeface="Times New Roman"/>
              <a:cs typeface="Times New Roman"/>
              <a:sym typeface="Times New Roman"/>
            </a:endParaRPr>
          </a:p>
        </p:txBody>
      </p:sp>
      <p:sp>
        <p:nvSpPr>
          <p:cNvPr id="181" name="Google Shape;181;p1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When you feel that you are ready, open your eyes. How was that? Did you notice any new sensations while you were breathing? How do you feel now?</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This breathing exercise can be shortened to just 3 deep inhalations and exhalations. Even that can be helpful when your anxiety is escalating. You can practice that at home, at school, at work, or on the bus. The key to using deep-breathing as an effective relaxation technique is to practice it frequently and to apply it in different situations.</a:t>
            </a:r>
            <a:endParaRPr sz="2800">
              <a:solidFill>
                <a:srgbClr val="000000"/>
              </a:solidFill>
              <a:latin typeface="Times New Roman"/>
              <a:ea typeface="Times New Roman"/>
              <a:cs typeface="Times New Roman"/>
              <a:sym typeface="Times New Roman"/>
            </a:endParaRPr>
          </a:p>
        </p:txBody>
      </p:sp>
      <p:pic>
        <p:nvPicPr>
          <p:cNvPr id="182" name="Google Shape;182;p13"/>
          <p:cNvPicPr preferRelativeResize="0"/>
          <p:nvPr/>
        </p:nvPicPr>
        <p:blipFill>
          <a:blip r:embed="rId3">
            <a:alphaModFix/>
          </a:blip>
          <a:stretch>
            <a:fillRect/>
          </a:stretch>
        </p:blipFill>
        <p:spPr>
          <a:xfrm>
            <a:off x="6999475" y="444263"/>
            <a:ext cx="2087275" cy="1168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Anxiety</a:t>
            </a:r>
            <a:endParaRPr>
              <a:latin typeface="Times New Roman"/>
              <a:ea typeface="Times New Roman"/>
              <a:cs typeface="Times New Roman"/>
              <a:sym typeface="Times New Roman"/>
            </a:endParaRPr>
          </a:p>
        </p:txBody>
      </p:sp>
      <p:sp>
        <p:nvSpPr>
          <p:cNvPr id="96" name="Google Shape;96;p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Anxiety disorders involve excessive fear and anxiety that can be displayed in many different ways.</a:t>
            </a:r>
            <a:endParaRPr sz="2800">
              <a:solidFill>
                <a:srgbClr val="000000"/>
              </a:solidFill>
              <a:latin typeface="Times New Roman"/>
              <a:ea typeface="Times New Roman"/>
              <a:cs typeface="Times New Roman"/>
              <a:sym typeface="Times New Roman"/>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Fear is the emotional response to real or perceived imminent threat, whereas anxiety is anticipation of future threat.</a:t>
            </a:r>
            <a:endParaRPr sz="2800">
              <a:solidFill>
                <a:srgbClr val="000000"/>
              </a:solidFill>
              <a:latin typeface="Times New Roman"/>
              <a:ea typeface="Times New Roman"/>
              <a:cs typeface="Times New Roman"/>
              <a:sym typeface="Times New Roman"/>
            </a:endParaRPr>
          </a:p>
          <a:p>
            <a:pPr marL="182880" lvl="0" indent="-53339" algn="l" rtl="0">
              <a:spcBef>
                <a:spcPts val="480"/>
              </a:spcBef>
              <a:spcAft>
                <a:spcPts val="0"/>
              </a:spcAft>
              <a:buSzPts val="2040"/>
              <a:buNone/>
            </a:pPr>
            <a:endParaRPr/>
          </a:p>
        </p:txBody>
      </p:sp>
      <p:pic>
        <p:nvPicPr>
          <p:cNvPr id="97" name="Google Shape;97;p2" descr="https://lh3.googleusercontent.com/eU2MXv5mBSBk3FBJM6Wucrao9z2G-MG16eZdVXmov_GXMXUDn2pLSLu67XoTR3lRt78Ci-v2oXghpSW-RY9cDtnr9LKmAZL9F9LddvePzY18WXRr1Ql7WJGlhON16v3U4DsW0Fo"/>
          <p:cNvPicPr preferRelativeResize="0"/>
          <p:nvPr/>
        </p:nvPicPr>
        <p:blipFill rotWithShape="1">
          <a:blip r:embed="rId3">
            <a:alphaModFix/>
          </a:blip>
          <a:srcRect/>
          <a:stretch/>
        </p:blipFill>
        <p:spPr>
          <a:xfrm>
            <a:off x="1219200" y="3962400"/>
            <a:ext cx="2447925" cy="2667001"/>
          </a:xfrm>
          <a:prstGeom prst="rect">
            <a:avLst/>
          </a:prstGeom>
          <a:noFill/>
          <a:ln>
            <a:noFill/>
          </a:ln>
        </p:spPr>
      </p:pic>
      <p:pic>
        <p:nvPicPr>
          <p:cNvPr id="98" name="Google Shape;98;p2"/>
          <p:cNvPicPr preferRelativeResize="0"/>
          <p:nvPr/>
        </p:nvPicPr>
        <p:blipFill rotWithShape="1">
          <a:blip r:embed="rId4">
            <a:alphaModFix/>
          </a:blip>
          <a:srcRect/>
          <a:stretch/>
        </p:blipFill>
        <p:spPr>
          <a:xfrm>
            <a:off x="4495800" y="4521479"/>
            <a:ext cx="4358268" cy="20735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Facts about Anxiety</a:t>
            </a:r>
            <a:endParaRPr>
              <a:latin typeface="Times New Roman"/>
              <a:ea typeface="Times New Roman"/>
              <a:cs typeface="Times New Roman"/>
              <a:sym typeface="Times New Roman"/>
            </a:endParaRPr>
          </a:p>
        </p:txBody>
      </p:sp>
      <p:sp>
        <p:nvSpPr>
          <p:cNvPr id="104" name="Google Shape;104;p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Anxiety disorders are the most common mental illness in the U.S. (25% of individuals between 13-18 years of age are affected).</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Anxiety is highly treatable, but only one-third of those who suffer from it receive treatment!</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Depression often accompanies anxiety disorders.</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Panic attacks are the most common of ways that people experience anxiety</a:t>
            </a:r>
            <a:endParaRPr>
              <a:solidFill>
                <a:srgbClr val="000000"/>
              </a:solidFill>
            </a:endParaRPr>
          </a:p>
          <a:p>
            <a:pPr marL="182880" lvl="0" indent="-53339" algn="l" rtl="0">
              <a:spcBef>
                <a:spcPts val="480"/>
              </a:spcBef>
              <a:spcAft>
                <a:spcPts val="0"/>
              </a:spcAft>
              <a:buSzPts val="204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What is a panic attack?</a:t>
            </a:r>
            <a:endParaRPr>
              <a:latin typeface="Times New Roman"/>
              <a:ea typeface="Times New Roman"/>
              <a:cs typeface="Times New Roman"/>
              <a:sym typeface="Times New Roman"/>
            </a:endParaRPr>
          </a:p>
        </p:txBody>
      </p:sp>
      <p:sp>
        <p:nvSpPr>
          <p:cNvPr id="110" name="Google Shape;110;p4"/>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Thousands of years ago humans lived with constant threat of attack, from members of other tribes or from wild animals.</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When attacked, humans either had to run or fight.</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The body’ response to this is called the fight or flight mechanism and it’s this ancient programming that causes panic.</a:t>
            </a:r>
            <a:endParaRPr>
              <a:solidFill>
                <a:srgbClr val="000000"/>
              </a:solidFill>
            </a:endParaRPr>
          </a:p>
          <a:p>
            <a:pPr marL="182880" lvl="0" indent="-53339" algn="l" rtl="0">
              <a:spcBef>
                <a:spcPts val="480"/>
              </a:spcBef>
              <a:spcAft>
                <a:spcPts val="0"/>
              </a:spcAft>
              <a:buSzPts val="2040"/>
              <a:buNone/>
            </a:pPr>
            <a:endParaRPr/>
          </a:p>
        </p:txBody>
      </p:sp>
      <p:pic>
        <p:nvPicPr>
          <p:cNvPr id="111" name="Google Shape;111;p4"/>
          <p:cNvPicPr preferRelativeResize="0"/>
          <p:nvPr/>
        </p:nvPicPr>
        <p:blipFill>
          <a:blip r:embed="rId3">
            <a:alphaModFix/>
          </a:blip>
          <a:stretch>
            <a:fillRect/>
          </a:stretch>
        </p:blipFill>
        <p:spPr>
          <a:xfrm>
            <a:off x="388913" y="4821475"/>
            <a:ext cx="8366176" cy="1877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5" descr="heartoflight"/>
          <p:cNvPicPr preferRelativeResize="0"/>
          <p:nvPr/>
        </p:nvPicPr>
        <p:blipFill rotWithShape="1">
          <a:blip r:embed="rId3">
            <a:alphaModFix/>
          </a:blip>
          <a:srcRect/>
          <a:stretch/>
        </p:blipFill>
        <p:spPr>
          <a:xfrm>
            <a:off x="7124700" y="3448049"/>
            <a:ext cx="2019300" cy="1885951"/>
          </a:xfrm>
          <a:prstGeom prst="rect">
            <a:avLst/>
          </a:prstGeom>
          <a:noFill/>
          <a:ln>
            <a:noFill/>
          </a:ln>
        </p:spPr>
      </p:pic>
      <p:sp>
        <p:nvSpPr>
          <p:cNvPr id="117" name="Google Shape;117;p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What is a panic attack?</a:t>
            </a:r>
            <a:endParaRPr>
              <a:latin typeface="Times New Roman"/>
              <a:ea typeface="Times New Roman"/>
              <a:cs typeface="Times New Roman"/>
              <a:sym typeface="Times New Roman"/>
            </a:endParaRPr>
          </a:p>
        </p:txBody>
      </p:sp>
      <p:sp>
        <p:nvSpPr>
          <p:cNvPr id="118" name="Google Shape;118;p5"/>
          <p:cNvSpPr txBox="1">
            <a:spLocks noGrp="1"/>
          </p:cNvSpPr>
          <p:nvPr>
            <p:ph type="body" idx="1"/>
          </p:nvPr>
        </p:nvSpPr>
        <p:spPr>
          <a:xfrm>
            <a:off x="228600" y="1600200"/>
            <a:ext cx="5867400" cy="487680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When our fight or flight response is triggered it causes lots of very quick changes in the body, much of them caused by a huge release of adrenaline.  </a:t>
            </a:r>
            <a:endParaRPr>
              <a:solidFill>
                <a:srgbClr val="000000"/>
              </a:solidFill>
            </a:endParaRPr>
          </a:p>
          <a:p>
            <a:pPr marL="182880" lvl="0" indent="-182880" algn="l" rtl="0">
              <a:lnSpc>
                <a:spcPct val="90000"/>
              </a:lnSpc>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Our heart beats faster and our breathing increases to get more oxygen to our muscles, we may start to shake or our muscles get twitchy to prepare us for action</a:t>
            </a:r>
            <a:endParaRPr>
              <a:solidFill>
                <a:srgbClr val="000000"/>
              </a:solidFill>
            </a:endParaRPr>
          </a:p>
          <a:p>
            <a:pPr marL="182880" lvl="0" indent="-182880" algn="l" rtl="0">
              <a:lnSpc>
                <a:spcPct val="90000"/>
              </a:lnSpc>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Panic attacks are when this happens and we are NOT under threat!</a:t>
            </a:r>
            <a:endParaRPr>
              <a:solidFill>
                <a:srgbClr val="000000"/>
              </a:solidFill>
            </a:endParaRPr>
          </a:p>
          <a:p>
            <a:pPr marL="182880" lvl="0" indent="-53339" algn="l" rtl="0">
              <a:lnSpc>
                <a:spcPct val="90000"/>
              </a:lnSpc>
              <a:spcBef>
                <a:spcPts val="480"/>
              </a:spcBef>
              <a:spcAft>
                <a:spcPts val="0"/>
              </a:spcAft>
              <a:buSzPts val="2040"/>
              <a:buNone/>
            </a:pPr>
            <a:endParaRPr/>
          </a:p>
        </p:txBody>
      </p:sp>
      <p:pic>
        <p:nvPicPr>
          <p:cNvPr id="119" name="Google Shape;119;p5" descr="https://lh4.googleusercontent.com/tHTTIuifqMTKgrqBzzOy5rg8sUaqpDR2PtjJpge0ziHj7u7HVmkE4ZrCVa1aUvc2tS52ZD509GQ-uJSCwpeJAmDn4GlugFp8gZkGDNqFhf2OQimK7Nex2Adh7GlUra6Rc5Jy5ZA"/>
          <p:cNvPicPr preferRelativeResize="0"/>
          <p:nvPr/>
        </p:nvPicPr>
        <p:blipFill rotWithShape="1">
          <a:blip r:embed="rId4">
            <a:alphaModFix/>
          </a:blip>
          <a:srcRect/>
          <a:stretch/>
        </p:blipFill>
        <p:spPr>
          <a:xfrm>
            <a:off x="7795708" y="2085413"/>
            <a:ext cx="1371600" cy="1371601"/>
          </a:xfrm>
          <a:prstGeom prst="rect">
            <a:avLst/>
          </a:prstGeom>
          <a:noFill/>
          <a:ln>
            <a:noFill/>
          </a:ln>
        </p:spPr>
      </p:pic>
      <p:pic>
        <p:nvPicPr>
          <p:cNvPr id="120" name="Google Shape;120;p5" descr="oxygen_logo"/>
          <p:cNvPicPr preferRelativeResize="0"/>
          <p:nvPr/>
        </p:nvPicPr>
        <p:blipFill rotWithShape="1">
          <a:blip r:embed="rId5">
            <a:alphaModFix/>
          </a:blip>
          <a:srcRect/>
          <a:stretch/>
        </p:blipFill>
        <p:spPr>
          <a:xfrm>
            <a:off x="7004777" y="5334000"/>
            <a:ext cx="1876425" cy="1247776"/>
          </a:xfrm>
          <a:prstGeom prst="rect">
            <a:avLst/>
          </a:prstGeom>
          <a:noFill/>
          <a:ln>
            <a:noFill/>
          </a:ln>
        </p:spPr>
      </p:pic>
      <p:pic>
        <p:nvPicPr>
          <p:cNvPr id="121" name="Google Shape;121;p5" descr="See full size image"/>
          <p:cNvPicPr preferRelativeResize="0"/>
          <p:nvPr/>
        </p:nvPicPr>
        <p:blipFill rotWithShape="1">
          <a:blip r:embed="rId6">
            <a:alphaModFix/>
          </a:blip>
          <a:srcRect/>
          <a:stretch/>
        </p:blipFill>
        <p:spPr>
          <a:xfrm rot="-853212">
            <a:off x="5925017" y="3462244"/>
            <a:ext cx="1771650" cy="2085976"/>
          </a:xfrm>
          <a:prstGeom prst="rect">
            <a:avLst/>
          </a:prstGeom>
          <a:noFill/>
          <a:ln>
            <a:noFill/>
          </a:ln>
        </p:spPr>
      </p:pic>
      <p:pic>
        <p:nvPicPr>
          <p:cNvPr id="122" name="Google Shape;122;p5"/>
          <p:cNvPicPr preferRelativeResize="0"/>
          <p:nvPr/>
        </p:nvPicPr>
        <p:blipFill rotWithShape="1">
          <a:blip r:embed="rId7">
            <a:alphaModFix/>
          </a:blip>
          <a:srcRect l="16027" r="22870"/>
          <a:stretch/>
        </p:blipFill>
        <p:spPr>
          <a:xfrm rot="-406425">
            <a:off x="5919275" y="2085437"/>
            <a:ext cx="1876424" cy="14315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imes New Roman"/>
              <a:buNone/>
            </a:pPr>
            <a:endParaRPr>
              <a:latin typeface="Times New Roman"/>
              <a:ea typeface="Times New Roman"/>
              <a:cs typeface="Times New Roman"/>
              <a:sym typeface="Times New Roman"/>
            </a:endParaRPr>
          </a:p>
        </p:txBody>
      </p:sp>
      <p:sp>
        <p:nvSpPr>
          <p:cNvPr id="128" name="Google Shape;128;p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marR="0" lvl="0" indent="0" algn="l" rtl="0">
              <a:lnSpc>
                <a:spcPct val="100000"/>
              </a:lnSpc>
              <a:spcBef>
                <a:spcPts val="0"/>
              </a:spcBef>
              <a:spcAft>
                <a:spcPts val="0"/>
              </a:spcAft>
              <a:buNone/>
            </a:pPr>
            <a:endParaRPr sz="2800">
              <a:latin typeface="Times New Roman"/>
              <a:ea typeface="Times New Roman"/>
              <a:cs typeface="Times New Roman"/>
              <a:sym typeface="Times New Roman"/>
            </a:endParaRPr>
          </a:p>
        </p:txBody>
      </p:sp>
      <p:pic>
        <p:nvPicPr>
          <p:cNvPr id="129" name="Google Shape;129;p6"/>
          <p:cNvPicPr preferRelativeResize="0"/>
          <p:nvPr/>
        </p:nvPicPr>
        <p:blipFill rotWithShape="1">
          <a:blip r:embed="rId3">
            <a:alphaModFix/>
          </a:blip>
          <a:srcRect/>
          <a:stretch/>
        </p:blipFill>
        <p:spPr>
          <a:xfrm>
            <a:off x="0" y="441800"/>
            <a:ext cx="9144000" cy="632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Two Types of Panic Attacks</a:t>
            </a:r>
            <a:endParaRPr>
              <a:latin typeface="Times New Roman"/>
              <a:ea typeface="Times New Roman"/>
              <a:cs typeface="Times New Roman"/>
              <a:sym typeface="Times New Roman"/>
            </a:endParaRPr>
          </a:p>
        </p:txBody>
      </p:sp>
      <p:sp>
        <p:nvSpPr>
          <p:cNvPr id="135" name="Google Shape;135;p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000000"/>
              </a:buClr>
              <a:buSzPts val="2380"/>
              <a:buFont typeface="Times New Roman"/>
              <a:buAutoNum type="arabicPeriod"/>
            </a:pPr>
            <a:r>
              <a:rPr lang="en-US" sz="2800" b="1">
                <a:solidFill>
                  <a:srgbClr val="000000"/>
                </a:solidFill>
                <a:latin typeface="Times New Roman"/>
                <a:ea typeface="Times New Roman"/>
                <a:cs typeface="Times New Roman"/>
                <a:sym typeface="Times New Roman"/>
              </a:rPr>
              <a:t>Expected</a:t>
            </a:r>
            <a:r>
              <a:rPr lang="en-US" sz="2800">
                <a:solidFill>
                  <a:srgbClr val="000000"/>
                </a:solidFill>
                <a:latin typeface="Times New Roman"/>
                <a:ea typeface="Times New Roman"/>
                <a:cs typeface="Times New Roman"/>
                <a:sym typeface="Times New Roman"/>
              </a:rPr>
              <a:t>– we expect these panic attacks when we encounter specific cues or panic triggers. For instance, a person who has fear of enclosed spaces (claustrophobia) may expect to have panic attacks when in an elevator or other small and enclosed areas.</a:t>
            </a:r>
            <a:endParaRPr sz="2800" b="1">
              <a:solidFill>
                <a:srgbClr val="000000"/>
              </a:solidFill>
              <a:latin typeface="Times New Roman"/>
              <a:ea typeface="Times New Roman"/>
              <a:cs typeface="Times New Roman"/>
              <a:sym typeface="Times New Roman"/>
            </a:endParaRPr>
          </a:p>
          <a:p>
            <a:pPr marL="457200" lvl="0" indent="-457200" algn="l" rtl="0">
              <a:spcBef>
                <a:spcPts val="560"/>
              </a:spcBef>
              <a:spcAft>
                <a:spcPts val="0"/>
              </a:spcAft>
              <a:buClr>
                <a:srgbClr val="000000"/>
              </a:buClr>
              <a:buSzPts val="2380"/>
              <a:buFont typeface="Times New Roman"/>
              <a:buAutoNum type="arabicPeriod"/>
            </a:pPr>
            <a:r>
              <a:rPr lang="en-US" sz="2800" b="1">
                <a:solidFill>
                  <a:srgbClr val="000000"/>
                </a:solidFill>
                <a:latin typeface="Times New Roman"/>
                <a:ea typeface="Times New Roman"/>
                <a:cs typeface="Times New Roman"/>
                <a:sym typeface="Times New Roman"/>
              </a:rPr>
              <a:t>Unexpected</a:t>
            </a:r>
            <a:r>
              <a:rPr lang="en-US" sz="2800">
                <a:solidFill>
                  <a:srgbClr val="000000"/>
                </a:solidFill>
                <a:latin typeface="Times New Roman"/>
                <a:ea typeface="Times New Roman"/>
                <a:cs typeface="Times New Roman"/>
                <a:sym typeface="Times New Roman"/>
              </a:rPr>
              <a:t>– These panic attacks occur suddenly without any obvious reason or “out of the blue.” This can occur when someone is completely relaxed before encountering panic triggers</a:t>
            </a:r>
            <a:br>
              <a:rPr lang="en-US" sz="2800">
                <a:latin typeface="Times New Roman"/>
                <a:ea typeface="Times New Roman"/>
                <a:cs typeface="Times New Roman"/>
                <a:sym typeface="Times New Roman"/>
              </a:rPr>
            </a:br>
            <a:endParaRPr sz="28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Panic Attacks Continued…</a:t>
            </a:r>
            <a:endParaRPr>
              <a:latin typeface="Times New Roman"/>
              <a:ea typeface="Times New Roman"/>
              <a:cs typeface="Times New Roman"/>
              <a:sym typeface="Times New Roman"/>
            </a:endParaRPr>
          </a:p>
        </p:txBody>
      </p:sp>
      <p:sp>
        <p:nvSpPr>
          <p:cNvPr id="141" name="Google Shape;141;p8"/>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Watch the following videos about panic attacks:</a:t>
            </a:r>
            <a:endParaRPr>
              <a:solidFill>
                <a:srgbClr val="000000"/>
              </a:solidFill>
            </a:endParaRPr>
          </a:p>
          <a:p>
            <a:pPr marL="182880" lvl="0" indent="-31750" algn="l" rtl="0">
              <a:spcBef>
                <a:spcPts val="560"/>
              </a:spcBef>
              <a:spcAft>
                <a:spcPts val="0"/>
              </a:spcAft>
              <a:buSzPts val="2380"/>
              <a:buNone/>
            </a:pPr>
            <a:endParaRPr sz="2800" u="sng">
              <a:solidFill>
                <a:schemeClr val="hlink"/>
              </a:solidFill>
              <a:latin typeface="Times New Roman"/>
              <a:ea typeface="Times New Roman"/>
              <a:cs typeface="Times New Roman"/>
              <a:sym typeface="Times New Roman"/>
              <a:hlinkClick r:id="rId3"/>
            </a:endParaRPr>
          </a:p>
          <a:p>
            <a:pPr marL="0" lvl="0" indent="0" algn="l" rtl="0">
              <a:spcBef>
                <a:spcPts val="560"/>
              </a:spcBef>
              <a:spcAft>
                <a:spcPts val="0"/>
              </a:spcAft>
              <a:buSzPts val="2380"/>
              <a:buNone/>
            </a:pPr>
            <a:r>
              <a:rPr lang="en-US" sz="2800" u="sng">
                <a:solidFill>
                  <a:schemeClr val="hlink"/>
                </a:solidFill>
                <a:latin typeface="Times New Roman"/>
                <a:ea typeface="Times New Roman"/>
                <a:cs typeface="Times New Roman"/>
                <a:sym typeface="Times New Roman"/>
                <a:hlinkClick r:id="rId3"/>
              </a:rPr>
              <a:t>https://www.youtube.com/watch?v=_qo4uPxhUzU</a:t>
            </a:r>
            <a:r>
              <a:rPr lang="en-US" sz="2800">
                <a:latin typeface="Times New Roman"/>
                <a:ea typeface="Times New Roman"/>
                <a:cs typeface="Times New Roman"/>
                <a:sym typeface="Times New Roman"/>
              </a:rPr>
              <a:t> </a:t>
            </a:r>
            <a:endParaRPr/>
          </a:p>
          <a:p>
            <a:pPr marL="0" lvl="0" indent="0" algn="l" rtl="0">
              <a:spcBef>
                <a:spcPts val="560"/>
              </a:spcBef>
              <a:spcAft>
                <a:spcPts val="0"/>
              </a:spcAft>
              <a:buSzPts val="2380"/>
              <a:buNone/>
            </a:pPr>
            <a:br>
              <a:rPr lang="en-US" sz="2800">
                <a:latin typeface="Times New Roman"/>
                <a:ea typeface="Times New Roman"/>
                <a:cs typeface="Times New Roman"/>
                <a:sym typeface="Times New Roman"/>
              </a:rPr>
            </a:br>
            <a:r>
              <a:rPr lang="en-US" sz="2800" u="sng">
                <a:solidFill>
                  <a:schemeClr val="hlink"/>
                </a:solidFill>
                <a:latin typeface="Times New Roman"/>
                <a:ea typeface="Times New Roman"/>
                <a:cs typeface="Times New Roman"/>
                <a:sym typeface="Times New Roman"/>
                <a:hlinkClick r:id="rId4"/>
              </a:rPr>
              <a:t>http://www.youtube.com/watch?v=bORorxMt6rY</a:t>
            </a:r>
            <a:r>
              <a:rPr lang="en-US" sz="2800">
                <a:latin typeface="Times New Roman"/>
                <a:ea typeface="Times New Roman"/>
                <a:cs typeface="Times New Roman"/>
                <a:sym typeface="Times New Roman"/>
              </a:rPr>
              <a:t> </a:t>
            </a:r>
            <a:br>
              <a:rPr lang="en-US" sz="2800">
                <a:latin typeface="Times New Roman"/>
                <a:ea typeface="Times New Roman"/>
                <a:cs typeface="Times New Roman"/>
                <a:sym typeface="Times New Roman"/>
              </a:rPr>
            </a:br>
            <a:endParaRPr sz="28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Talking Therapies</a:t>
            </a:r>
            <a:endParaRPr>
              <a:latin typeface="Times New Roman"/>
              <a:ea typeface="Times New Roman"/>
              <a:cs typeface="Times New Roman"/>
              <a:sym typeface="Times New Roman"/>
            </a:endParaRPr>
          </a:p>
        </p:txBody>
      </p:sp>
      <p:sp>
        <p:nvSpPr>
          <p:cNvPr id="147" name="Google Shape;147;p9"/>
          <p:cNvSpPr txBox="1">
            <a:spLocks noGrp="1"/>
          </p:cNvSpPr>
          <p:nvPr>
            <p:ph type="body" idx="1"/>
          </p:nvPr>
        </p:nvSpPr>
        <p:spPr>
          <a:xfrm>
            <a:off x="4495800" y="1600200"/>
            <a:ext cx="45720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A lot of people benefit from talking to trained counselors or therapists and there are many different kinds of therapies.  </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Some are about finding new ways to work through problems and issues and some are about looking at what underlying issues may have caused the anxiety.</a:t>
            </a:r>
            <a:endParaRPr sz="2800">
              <a:solidFill>
                <a:srgbClr val="000000"/>
              </a:solidFill>
              <a:latin typeface="Times New Roman"/>
              <a:ea typeface="Times New Roman"/>
              <a:cs typeface="Times New Roman"/>
              <a:sym typeface="Times New Roman"/>
            </a:endParaRPr>
          </a:p>
        </p:txBody>
      </p:sp>
      <p:pic>
        <p:nvPicPr>
          <p:cNvPr id="148" name="Google Shape;148;p9"/>
          <p:cNvPicPr preferRelativeResize="0"/>
          <p:nvPr/>
        </p:nvPicPr>
        <p:blipFill rotWithShape="1">
          <a:blip r:embed="rId3">
            <a:alphaModFix/>
          </a:blip>
          <a:srcRect/>
          <a:stretch/>
        </p:blipFill>
        <p:spPr>
          <a:xfrm>
            <a:off x="152401" y="1876033"/>
            <a:ext cx="3353960" cy="2238768"/>
          </a:xfrm>
          <a:prstGeom prst="rect">
            <a:avLst/>
          </a:prstGeom>
          <a:noFill/>
          <a:ln>
            <a:noFill/>
          </a:ln>
        </p:spPr>
      </p:pic>
      <p:pic>
        <p:nvPicPr>
          <p:cNvPr id="149" name="Google Shape;149;p9"/>
          <p:cNvPicPr preferRelativeResize="0"/>
          <p:nvPr/>
        </p:nvPicPr>
        <p:blipFill rotWithShape="1">
          <a:blip r:embed="rId4">
            <a:alphaModFix/>
          </a:blip>
          <a:srcRect/>
          <a:stretch/>
        </p:blipFill>
        <p:spPr>
          <a:xfrm>
            <a:off x="838200" y="4191000"/>
            <a:ext cx="3571875" cy="2000250"/>
          </a:xfrm>
          <a:prstGeom prst="rect">
            <a:avLst/>
          </a:prstGeom>
          <a:noFill/>
          <a:ln>
            <a:noFill/>
          </a:ln>
        </p:spPr>
      </p:pic>
    </p:spTree>
  </p:cSld>
  <p:clrMapOvr>
    <a:masterClrMapping/>
  </p:clrMapOvr>
</p:sld>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782</Words>
  <Application>Microsoft Macintosh PowerPoint</Application>
  <PresentationFormat>On-screen Show (4:3)</PresentationFormat>
  <Paragraphs>43</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Times New Roman</vt:lpstr>
      <vt:lpstr>Clarity</vt:lpstr>
      <vt:lpstr>ANXIETY &amp; PANIC ATTACKS</vt:lpstr>
      <vt:lpstr>Anxiety</vt:lpstr>
      <vt:lpstr>Facts about Anxiety</vt:lpstr>
      <vt:lpstr>What is a panic attack?</vt:lpstr>
      <vt:lpstr>What is a panic attack?</vt:lpstr>
      <vt:lpstr>PowerPoint Presentation</vt:lpstr>
      <vt:lpstr>Two Types of Panic Attacks</vt:lpstr>
      <vt:lpstr>Panic Attacks Continued…</vt:lpstr>
      <vt:lpstr>Talking Therapies</vt:lpstr>
      <vt:lpstr>PowerPoint Presentation</vt:lpstr>
      <vt:lpstr>Breathing Exercise</vt:lpstr>
      <vt:lpstr>Breathing Exercise Continued…</vt:lpstr>
      <vt:lpstr>Breathing Exercise Continued…</vt:lpstr>
      <vt:lpstr>Breathing Exercise Continued…</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&amp; PANIC ATTACKS</dc:title>
  <dc:creator>Windows User</dc:creator>
  <cp:lastModifiedBy>Kimberly McNulty</cp:lastModifiedBy>
  <cp:revision>1</cp:revision>
  <dcterms:created xsi:type="dcterms:W3CDTF">2019-06-07T17:01:49Z</dcterms:created>
  <dcterms:modified xsi:type="dcterms:W3CDTF">2019-07-24T19:51:50Z</dcterms:modified>
</cp:coreProperties>
</file>