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bgrxTm+E4C9XqMaenpW2PxAyf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81"/>
  </p:normalViewPr>
  <p:slideViewPr>
    <p:cSldViewPr snapToGrid="0">
      <p:cViewPr varScale="1">
        <p:scale>
          <a:sx n="107" d="100"/>
          <a:sy n="107" d="100"/>
        </p:scale>
        <p:origin x="162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55556F"/>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a:endParaRPr/>
          </a:p>
        </p:txBody>
      </p:sp>
      <p:sp>
        <p:nvSpPr>
          <p:cNvPr id="20" name="Google Shape;20;p2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22"/>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3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2"/>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3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2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33" name="Google Shape;33;p2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6" name="Google Shape;36;p24"/>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0" name="Google Shape;40;p25"/>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1" name="Google Shape;41;p2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7" name="Google Shape;47;p26"/>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8" name="Google Shape;48;p26"/>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26"/>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2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3" name="Google Shape;53;p26"/>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9"/>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29"/>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2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29"/>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0"/>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30"/>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3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2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2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ogle.com/url?sa=i&amp;rct=j&amp;q=&amp;esrc=s&amp;source=images&amp;cd=&amp;ved=2ahUKEwjpt8n59dfiAhVYip4KHY3qB6YQjRx6BAgBEAU&amp;url=http%3A%2F%2Fblogs.discovermagazine.com%2Fd-brief%2F2017%2F04%2F06%2Fhow-much-exercise-do-we-need%2F&amp;psig=AOvVaw0p3Yhk5EGZ_aCp89G-dtCb&amp;ust=1560015819568938" TargetMode="External"/><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jd8qSJ9tfiAhXVpZ4KHdHkCjAQjRx6BAgBEAU&amp;url=https%3A%2F%2Fwww.verywellmind.com%2Fbrain-exercises-to-strengthen-your-mind-2795039&amp;psig=AOvVaw0p3Yhk5EGZ_aCp89G-dtCb&amp;ust=1560015819568938" TargetMode="External"/><Relationship Id="rId5" Type="http://schemas.openxmlformats.org/officeDocument/2006/relationships/image" Target="../media/image18.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j_8Yu-99fiAhXQo54KHWLwBkYQjRx6BAgBEAU&amp;url=https%3A%2F%2Fwww.cleveland.com%2Fmetro%2F2018%2F09%2Fdo_you_still_use_your_local_li.html&amp;psig=AOvVaw3OX1Pv55Dw7X9zDamaf8cG&amp;ust=1560016232980474" TargetMode="External"/><Relationship Id="rId5" Type="http://schemas.openxmlformats.org/officeDocument/2006/relationships/image" Target="../media/image31.jpg"/><Relationship Id="rId4" Type="http://schemas.openxmlformats.org/officeDocument/2006/relationships/hyperlink" Target="https://www.google.com/url?sa=i&amp;rct=j&amp;q=&amp;esrc=s&amp;source=images&amp;cd=&amp;ved=2ahUKEwjm4Iao99fiAhVIsp4KHVuSCyQQjRx6BAgBEAU&amp;url=https%3A%2F%2Fgroundhogsite.wordpress.com%2F2011%2F03%2F01%2Fwhat-is-the-right-amount-of-internet-time-parenting-teen-internet-computer%2F&amp;psig=AOvVaw2HaGqA0yvsiAaBJvaMIEUe&amp;ust=15600161838714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1PPCzRkBK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MiS02j3zt6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685800" y="1371600"/>
            <a:ext cx="7848600" cy="3896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5400"/>
              <a:buFont typeface="Times New Roman"/>
              <a:buNone/>
            </a:pPr>
            <a:r>
              <a:rPr lang="en-US" sz="6000">
                <a:latin typeface="Times New Roman"/>
                <a:ea typeface="Times New Roman"/>
                <a:cs typeface="Times New Roman"/>
                <a:sym typeface="Times New Roman"/>
              </a:rPr>
              <a:t>DEPRESSION &amp; SUICIDE</a:t>
            </a:r>
            <a:endParaRPr sz="60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Medical Treatment</a:t>
            </a:r>
            <a:endParaRPr>
              <a:latin typeface="Times New Roman"/>
              <a:ea typeface="Times New Roman"/>
              <a:cs typeface="Times New Roman"/>
              <a:sym typeface="Times New Roman"/>
            </a:endParaRPr>
          </a:p>
        </p:txBody>
      </p:sp>
      <p:sp>
        <p:nvSpPr>
          <p:cNvPr id="161" name="Google Shape;161;p10"/>
          <p:cNvSpPr txBox="1">
            <a:spLocks noGrp="1"/>
          </p:cNvSpPr>
          <p:nvPr>
            <p:ph type="body" idx="1"/>
          </p:nvPr>
        </p:nvSpPr>
        <p:spPr>
          <a:xfrm>
            <a:off x="103500" y="1327900"/>
            <a:ext cx="6373500" cy="5461200"/>
          </a:xfrm>
          <a:prstGeom prst="rect">
            <a:avLst/>
          </a:prstGeom>
          <a:noFill/>
          <a:ln>
            <a:noFill/>
          </a:ln>
        </p:spPr>
        <p:txBody>
          <a:bodyPr spcFirstLastPara="1" wrap="square" lIns="91425" tIns="45700" rIns="91425" bIns="45700" anchor="t" anchorCtr="0">
            <a:normAutofit/>
          </a:bodyPr>
          <a:lstStyle/>
          <a:p>
            <a:pPr marL="182880" lvl="0" indent="-228155" algn="l" rtl="0">
              <a:spcBef>
                <a:spcPts val="0"/>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Most people seeking treatment for depression will be treated by their family doctor.</a:t>
            </a:r>
            <a:endParaRPr sz="2600">
              <a:solidFill>
                <a:srgbClr val="000000"/>
              </a:solidFill>
            </a:endParaRPr>
          </a:p>
          <a:p>
            <a:pPr marL="182880" lvl="0" indent="-228155" algn="l" rtl="0">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He/she may prescribe antidepressants.</a:t>
            </a:r>
            <a:endParaRPr sz="2600">
              <a:solidFill>
                <a:srgbClr val="000000"/>
              </a:solidFill>
            </a:endParaRPr>
          </a:p>
          <a:p>
            <a:pPr marL="182880" lvl="0" indent="-228155" algn="l" rtl="0">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Antidepressants alter the chemical balance in your brain to improve mood.</a:t>
            </a:r>
            <a:endParaRPr sz="2600">
              <a:solidFill>
                <a:srgbClr val="000000"/>
              </a:solidFill>
            </a:endParaRPr>
          </a:p>
          <a:p>
            <a:pPr marL="182880" lvl="0" indent="-228155" algn="l" rtl="0">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They can give you valuable “breathing space,” getting you to a level where you can function well enough to tackle the problems that may be causing the depression.</a:t>
            </a:r>
            <a:endParaRPr sz="2600">
              <a:solidFill>
                <a:srgbClr val="000000"/>
              </a:solidFill>
            </a:endParaRPr>
          </a:p>
          <a:p>
            <a:pPr marL="182880" lvl="0" indent="-228155" algn="l" rtl="0">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Your doctor may refer you to see a counselor, psychologist or other mental health professional.</a:t>
            </a:r>
            <a:endParaRPr sz="2600">
              <a:solidFill>
                <a:srgbClr val="000000"/>
              </a:solidFill>
            </a:endParaRPr>
          </a:p>
          <a:p>
            <a:pPr marL="0" lvl="0" indent="0" algn="l" rtl="0">
              <a:spcBef>
                <a:spcPts val="444"/>
              </a:spcBef>
              <a:spcAft>
                <a:spcPts val="0"/>
              </a:spcAft>
              <a:buSzPts val="1887"/>
              <a:buNone/>
            </a:pPr>
            <a:endParaRPr sz="2220"/>
          </a:p>
        </p:txBody>
      </p:sp>
      <p:pic>
        <p:nvPicPr>
          <p:cNvPr id="162" name="Google Shape;162;p10" descr="Thailand medical tourism"/>
          <p:cNvPicPr preferRelativeResize="0"/>
          <p:nvPr/>
        </p:nvPicPr>
        <p:blipFill rotWithShape="1">
          <a:blip r:embed="rId3">
            <a:alphaModFix/>
          </a:blip>
          <a:srcRect/>
          <a:stretch/>
        </p:blipFill>
        <p:spPr>
          <a:xfrm>
            <a:off x="7200900" y="933450"/>
            <a:ext cx="1943100" cy="1933576"/>
          </a:xfrm>
          <a:prstGeom prst="rect">
            <a:avLst/>
          </a:prstGeom>
          <a:noFill/>
          <a:ln>
            <a:noFill/>
          </a:ln>
        </p:spPr>
      </p:pic>
      <p:pic>
        <p:nvPicPr>
          <p:cNvPr id="163" name="Google Shape;163;p10" descr="antidepressants"/>
          <p:cNvPicPr preferRelativeResize="0"/>
          <p:nvPr/>
        </p:nvPicPr>
        <p:blipFill rotWithShape="1">
          <a:blip r:embed="rId4">
            <a:alphaModFix/>
          </a:blip>
          <a:srcRect/>
          <a:stretch/>
        </p:blipFill>
        <p:spPr>
          <a:xfrm>
            <a:off x="6926137" y="2867031"/>
            <a:ext cx="1609725" cy="2085976"/>
          </a:xfrm>
          <a:prstGeom prst="rect">
            <a:avLst/>
          </a:prstGeom>
          <a:noFill/>
          <a:ln>
            <a:noFill/>
          </a:ln>
        </p:spPr>
      </p:pic>
      <p:pic>
        <p:nvPicPr>
          <p:cNvPr id="164" name="Google Shape;164;p10" descr="psychologist"/>
          <p:cNvPicPr preferRelativeResize="0"/>
          <p:nvPr/>
        </p:nvPicPr>
        <p:blipFill rotWithShape="1">
          <a:blip r:embed="rId5">
            <a:alphaModFix/>
          </a:blip>
          <a:srcRect/>
          <a:stretch/>
        </p:blipFill>
        <p:spPr>
          <a:xfrm>
            <a:off x="6477000" y="4953000"/>
            <a:ext cx="2667000" cy="1666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Talking Therapies</a:t>
            </a:r>
            <a:endParaRPr>
              <a:latin typeface="Times New Roman"/>
              <a:ea typeface="Times New Roman"/>
              <a:cs typeface="Times New Roman"/>
              <a:sym typeface="Times New Roman"/>
            </a:endParaRPr>
          </a:p>
        </p:txBody>
      </p:sp>
      <p:sp>
        <p:nvSpPr>
          <p:cNvPr id="170" name="Google Shape;170;p11"/>
          <p:cNvSpPr txBox="1">
            <a:spLocks noGrp="1"/>
          </p:cNvSpPr>
          <p:nvPr>
            <p:ph type="body" idx="1"/>
          </p:nvPr>
        </p:nvSpPr>
        <p:spPr>
          <a:xfrm>
            <a:off x="457200" y="1600200"/>
            <a:ext cx="52578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A lot of people benefit from talking to trained counselors or therapists and there are many different kinds of therapies.  </a:t>
            </a:r>
            <a:endParaRPr sz="2800">
              <a:solidFill>
                <a:srgbClr val="000000"/>
              </a:solidFill>
              <a:latin typeface="Times New Roman"/>
              <a:ea typeface="Times New Roman"/>
              <a:cs typeface="Times New Roman"/>
              <a:sym typeface="Times New Roman"/>
            </a:endParaRPr>
          </a:p>
          <a:p>
            <a:pPr marL="182880" lvl="0" indent="-182880" algn="l" rtl="0">
              <a:spcBef>
                <a:spcPts val="560"/>
              </a:spcBef>
              <a:spcAft>
                <a:spcPts val="0"/>
              </a:spcAft>
              <a:buSzPts val="2380"/>
              <a:buChar char="•"/>
            </a:pPr>
            <a:r>
              <a:rPr lang="en-US" sz="2800">
                <a:solidFill>
                  <a:srgbClr val="000000"/>
                </a:solidFill>
                <a:latin typeface="Times New Roman"/>
                <a:ea typeface="Times New Roman"/>
                <a:cs typeface="Times New Roman"/>
                <a:sym typeface="Times New Roman"/>
              </a:rPr>
              <a:t>Some are about finding new ways to work through problems and issues and some are about looking at what underlying issues may have caused the depression.</a:t>
            </a:r>
            <a:br>
              <a:rPr lang="en-US"/>
            </a:br>
            <a:endParaRPr/>
          </a:p>
        </p:txBody>
      </p:sp>
      <p:pic>
        <p:nvPicPr>
          <p:cNvPr id="171" name="Google Shape;171;p11" descr="talkingtherapy(2)"/>
          <p:cNvPicPr preferRelativeResize="0"/>
          <p:nvPr/>
        </p:nvPicPr>
        <p:blipFill rotWithShape="1">
          <a:blip r:embed="rId3">
            <a:alphaModFix/>
          </a:blip>
          <a:srcRect/>
          <a:stretch/>
        </p:blipFill>
        <p:spPr>
          <a:xfrm>
            <a:off x="5791200" y="1828800"/>
            <a:ext cx="3200400" cy="3200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Exercise</a:t>
            </a:r>
            <a:endParaRPr>
              <a:latin typeface="Times New Roman"/>
              <a:ea typeface="Times New Roman"/>
              <a:cs typeface="Times New Roman"/>
              <a:sym typeface="Times New Roman"/>
            </a:endParaRPr>
          </a:p>
        </p:txBody>
      </p:sp>
      <p:sp>
        <p:nvSpPr>
          <p:cNvPr id="177" name="Google Shape;177;p12"/>
          <p:cNvSpPr txBox="1">
            <a:spLocks noGrp="1"/>
          </p:cNvSpPr>
          <p:nvPr>
            <p:ph type="body" idx="1"/>
          </p:nvPr>
        </p:nvSpPr>
        <p:spPr>
          <a:xfrm>
            <a:off x="457200" y="1600200"/>
            <a:ext cx="4648200" cy="30381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Exercise boosts our feel good hormones and general health, increasing our sense of self worth.</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Therapists highly encourage some form of exercise at least 3-4 times a week.</a:t>
            </a:r>
            <a:endParaRPr sz="2800">
              <a:solidFill>
                <a:srgbClr val="000000"/>
              </a:solidFill>
              <a:latin typeface="Times New Roman"/>
              <a:ea typeface="Times New Roman"/>
              <a:cs typeface="Times New Roman"/>
              <a:sym typeface="Times New Roman"/>
            </a:endParaRPr>
          </a:p>
        </p:txBody>
      </p:sp>
      <p:pic>
        <p:nvPicPr>
          <p:cNvPr id="178" name="Google Shape;178;p12" descr="Image result for exercise">
            <a:hlinkClick r:id="rId3"/>
          </p:cNvPr>
          <p:cNvPicPr preferRelativeResize="0"/>
          <p:nvPr/>
        </p:nvPicPr>
        <p:blipFill rotWithShape="1">
          <a:blip r:embed="rId4">
            <a:alphaModFix/>
          </a:blip>
          <a:srcRect/>
          <a:stretch/>
        </p:blipFill>
        <p:spPr>
          <a:xfrm>
            <a:off x="5715000" y="1828800"/>
            <a:ext cx="2895600" cy="2019301"/>
          </a:xfrm>
          <a:prstGeom prst="rect">
            <a:avLst/>
          </a:prstGeom>
          <a:noFill/>
          <a:ln>
            <a:noFill/>
          </a:ln>
        </p:spPr>
      </p:pic>
      <p:pic>
        <p:nvPicPr>
          <p:cNvPr id="179" name="Google Shape;179;p12"/>
          <p:cNvPicPr preferRelativeResize="0"/>
          <p:nvPr/>
        </p:nvPicPr>
        <p:blipFill rotWithShape="1">
          <a:blip r:embed="rId5">
            <a:alphaModFix/>
          </a:blip>
          <a:srcRect/>
          <a:stretch/>
        </p:blipFill>
        <p:spPr>
          <a:xfrm>
            <a:off x="-16078200" y="25101905"/>
            <a:ext cx="5562601" cy="3701695"/>
          </a:xfrm>
          <a:prstGeom prst="rect">
            <a:avLst/>
          </a:prstGeom>
          <a:noFill/>
          <a:ln>
            <a:noFill/>
          </a:ln>
        </p:spPr>
      </p:pic>
      <p:pic>
        <p:nvPicPr>
          <p:cNvPr id="180" name="Google Shape;180;p12" descr="Image result for exercise">
            <a:hlinkClick r:id="rId6"/>
          </p:cNvPr>
          <p:cNvPicPr preferRelativeResize="0"/>
          <p:nvPr/>
        </p:nvPicPr>
        <p:blipFill rotWithShape="1">
          <a:blip r:embed="rId7">
            <a:alphaModFix/>
          </a:blip>
          <a:srcRect/>
          <a:stretch/>
        </p:blipFill>
        <p:spPr>
          <a:xfrm>
            <a:off x="5715000" y="4495800"/>
            <a:ext cx="2895600" cy="1924051"/>
          </a:xfrm>
          <a:prstGeom prst="rect">
            <a:avLst/>
          </a:prstGeom>
          <a:noFill/>
          <a:ln>
            <a:noFill/>
          </a:ln>
        </p:spPr>
      </p:pic>
      <p:pic>
        <p:nvPicPr>
          <p:cNvPr id="181" name="Google Shape;181;p12"/>
          <p:cNvPicPr preferRelativeResize="0"/>
          <p:nvPr/>
        </p:nvPicPr>
        <p:blipFill>
          <a:blip r:embed="rId8">
            <a:alphaModFix/>
          </a:blip>
          <a:stretch>
            <a:fillRect/>
          </a:stretch>
        </p:blipFill>
        <p:spPr>
          <a:xfrm>
            <a:off x="1338986" y="4714500"/>
            <a:ext cx="2726638" cy="2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3" descr="junk-food-puzzle-1"/>
          <p:cNvPicPr preferRelativeResize="0"/>
          <p:nvPr/>
        </p:nvPicPr>
        <p:blipFill rotWithShape="1">
          <a:blip r:embed="rId3">
            <a:alphaModFix/>
          </a:blip>
          <a:srcRect r="9616"/>
          <a:stretch/>
        </p:blipFill>
        <p:spPr>
          <a:xfrm>
            <a:off x="7062075" y="533400"/>
            <a:ext cx="2005950" cy="2867050"/>
          </a:xfrm>
          <a:prstGeom prst="rect">
            <a:avLst/>
          </a:prstGeom>
          <a:noFill/>
          <a:ln>
            <a:noFill/>
          </a:ln>
        </p:spPr>
      </p:pic>
      <p:pic>
        <p:nvPicPr>
          <p:cNvPr id="187" name="Google Shape;187;p13" descr="https://lh4.googleusercontent.com/uhmy_bzxbStg_A9EMBfGmNQonxy3zj92Xq5J7o20lWBFkY_CKa-XYOYWJNOd6vrEBxPXqhNJH05xPZiN48QlKW_u1aRor4giXiSLCWcIvxnRP7KrLooOeFuDus_Pm3W3IVG80lk"/>
          <p:cNvPicPr preferRelativeResize="0"/>
          <p:nvPr/>
        </p:nvPicPr>
        <p:blipFill rotWithShape="1">
          <a:blip r:embed="rId4">
            <a:alphaModFix/>
          </a:blip>
          <a:srcRect l="21364" t="15075" r="23386" b="8201"/>
          <a:stretch/>
        </p:blipFill>
        <p:spPr>
          <a:xfrm>
            <a:off x="6278275" y="1059400"/>
            <a:ext cx="1092125" cy="1815050"/>
          </a:xfrm>
          <a:prstGeom prst="rect">
            <a:avLst/>
          </a:prstGeom>
          <a:noFill/>
          <a:ln>
            <a:noFill/>
          </a:ln>
        </p:spPr>
      </p:pic>
      <p:sp>
        <p:nvSpPr>
          <p:cNvPr id="188" name="Google Shape;188;p13"/>
          <p:cNvSpPr txBox="1">
            <a:spLocks noGrp="1"/>
          </p:cNvSpPr>
          <p:nvPr>
            <p:ph type="title"/>
          </p:nvPr>
        </p:nvSpPr>
        <p:spPr>
          <a:xfrm>
            <a:off x="617475"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Balanced Diet</a:t>
            </a:r>
            <a:endParaRPr>
              <a:latin typeface="Times New Roman"/>
              <a:ea typeface="Times New Roman"/>
              <a:cs typeface="Times New Roman"/>
              <a:sym typeface="Times New Roman"/>
            </a:endParaRPr>
          </a:p>
        </p:txBody>
      </p:sp>
      <p:sp>
        <p:nvSpPr>
          <p:cNvPr id="189" name="Google Shape;189;p13"/>
          <p:cNvSpPr txBox="1">
            <a:spLocks noGrp="1"/>
          </p:cNvSpPr>
          <p:nvPr>
            <p:ph type="body" idx="1"/>
          </p:nvPr>
        </p:nvSpPr>
        <p:spPr>
          <a:xfrm>
            <a:off x="410075" y="1786875"/>
            <a:ext cx="3789600" cy="47289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There are links between depression and poor diet.</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Both diet and exercise are part of generally looking after yourself, and is particularly important when you are depressed.</a:t>
            </a:r>
            <a:br>
              <a:rPr lang="en-US"/>
            </a:br>
            <a:endParaRPr/>
          </a:p>
        </p:txBody>
      </p:sp>
      <p:pic>
        <p:nvPicPr>
          <p:cNvPr id="190" name="Google Shape;190;p13" descr="iStock_000006180291XSmall"/>
          <p:cNvPicPr preferRelativeResize="0"/>
          <p:nvPr/>
        </p:nvPicPr>
        <p:blipFill rotWithShape="1">
          <a:blip r:embed="rId5">
            <a:alphaModFix/>
          </a:blip>
          <a:srcRect t="9107" r="10168"/>
          <a:stretch/>
        </p:blipFill>
        <p:spPr>
          <a:xfrm>
            <a:off x="4038863" y="2728875"/>
            <a:ext cx="2532750" cy="1696850"/>
          </a:xfrm>
          <a:prstGeom prst="rect">
            <a:avLst/>
          </a:prstGeom>
          <a:noFill/>
          <a:ln>
            <a:noFill/>
          </a:ln>
        </p:spPr>
      </p:pic>
      <p:pic>
        <p:nvPicPr>
          <p:cNvPr id="191" name="Google Shape;191;p13"/>
          <p:cNvPicPr preferRelativeResize="0"/>
          <p:nvPr/>
        </p:nvPicPr>
        <p:blipFill rotWithShape="1">
          <a:blip r:embed="rId6">
            <a:alphaModFix/>
          </a:blip>
          <a:srcRect/>
          <a:stretch/>
        </p:blipFill>
        <p:spPr>
          <a:xfrm>
            <a:off x="6095108" y="4667925"/>
            <a:ext cx="3048891" cy="2033587"/>
          </a:xfrm>
          <a:prstGeom prst="rect">
            <a:avLst/>
          </a:prstGeom>
          <a:noFill/>
          <a:ln>
            <a:noFill/>
          </a:ln>
        </p:spPr>
      </p:pic>
      <p:pic>
        <p:nvPicPr>
          <p:cNvPr id="192" name="Google Shape;192;p13"/>
          <p:cNvPicPr preferRelativeResize="0"/>
          <p:nvPr/>
        </p:nvPicPr>
        <p:blipFill>
          <a:blip r:embed="rId7">
            <a:alphaModFix/>
          </a:blip>
          <a:stretch>
            <a:fillRect/>
          </a:stretch>
        </p:blipFill>
        <p:spPr>
          <a:xfrm>
            <a:off x="6389750" y="827025"/>
            <a:ext cx="2128225" cy="2128225"/>
          </a:xfrm>
          <a:prstGeom prst="rect">
            <a:avLst/>
          </a:prstGeom>
          <a:noFill/>
          <a:ln>
            <a:noFill/>
          </a:ln>
        </p:spPr>
      </p:pic>
      <p:pic>
        <p:nvPicPr>
          <p:cNvPr id="193" name="Google Shape;193;p13"/>
          <p:cNvPicPr preferRelativeResize="0"/>
          <p:nvPr/>
        </p:nvPicPr>
        <p:blipFill>
          <a:blip r:embed="rId8">
            <a:alphaModFix/>
          </a:blip>
          <a:stretch>
            <a:fillRect/>
          </a:stretch>
        </p:blipFill>
        <p:spPr>
          <a:xfrm>
            <a:off x="4515375" y="4425725"/>
            <a:ext cx="1579725" cy="2369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Self-Esteem Boosting Activities</a:t>
            </a:r>
            <a:endParaRPr>
              <a:latin typeface="Times New Roman"/>
              <a:ea typeface="Times New Roman"/>
              <a:cs typeface="Times New Roman"/>
              <a:sym typeface="Times New Roman"/>
            </a:endParaRPr>
          </a:p>
        </p:txBody>
      </p:sp>
      <p:sp>
        <p:nvSpPr>
          <p:cNvPr id="199" name="Google Shape;199;p14"/>
          <p:cNvSpPr txBox="1">
            <a:spLocks noGrp="1"/>
          </p:cNvSpPr>
          <p:nvPr>
            <p:ph type="body" idx="1"/>
          </p:nvPr>
        </p:nvSpPr>
        <p:spPr>
          <a:xfrm>
            <a:off x="228600" y="1600200"/>
            <a:ext cx="5638800" cy="487680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Taking part in activities which make you feel good have a crucial role in working through depression.</a:t>
            </a:r>
            <a:endParaRPr>
              <a:solidFill>
                <a:srgbClr val="000000"/>
              </a:solidFill>
            </a:endParaRPr>
          </a:p>
          <a:p>
            <a:pPr marL="182880" lvl="0" indent="-182880" algn="l" rtl="0">
              <a:lnSpc>
                <a:spcPct val="90000"/>
              </a:lnSpc>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Depression can lower our confidence and causes us to isolate ourselves away from our friends and family.</a:t>
            </a:r>
            <a:endParaRPr>
              <a:solidFill>
                <a:srgbClr val="000000"/>
              </a:solidFill>
            </a:endParaRPr>
          </a:p>
          <a:p>
            <a:pPr marL="182880" lvl="0" indent="-182880" algn="l" rtl="0">
              <a:lnSpc>
                <a:spcPct val="90000"/>
              </a:lnSpc>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Making new friends, finding new interests, hobbies and passions all help boost self-esteem and feelings of well-being and self-worth.</a:t>
            </a:r>
            <a:endParaRPr sz="2800">
              <a:solidFill>
                <a:srgbClr val="000000"/>
              </a:solidFill>
              <a:latin typeface="Times New Roman"/>
              <a:ea typeface="Times New Roman"/>
              <a:cs typeface="Times New Roman"/>
              <a:sym typeface="Times New Roman"/>
            </a:endParaRPr>
          </a:p>
        </p:txBody>
      </p:sp>
      <p:pic>
        <p:nvPicPr>
          <p:cNvPr id="200" name="Google Shape;200;p14" descr="self-esteem"/>
          <p:cNvPicPr preferRelativeResize="0"/>
          <p:nvPr/>
        </p:nvPicPr>
        <p:blipFill rotWithShape="1">
          <a:blip r:embed="rId3">
            <a:alphaModFix/>
          </a:blip>
          <a:srcRect/>
          <a:stretch/>
        </p:blipFill>
        <p:spPr>
          <a:xfrm>
            <a:off x="6457275" y="1353319"/>
            <a:ext cx="2686725" cy="3168406"/>
          </a:xfrm>
          <a:prstGeom prst="rect">
            <a:avLst/>
          </a:prstGeom>
          <a:noFill/>
          <a:ln>
            <a:noFill/>
          </a:ln>
        </p:spPr>
      </p:pic>
      <p:pic>
        <p:nvPicPr>
          <p:cNvPr id="201" name="Google Shape;201;p14"/>
          <p:cNvPicPr preferRelativeResize="0"/>
          <p:nvPr/>
        </p:nvPicPr>
        <p:blipFill>
          <a:blip r:embed="rId4">
            <a:alphaModFix/>
          </a:blip>
          <a:stretch>
            <a:fillRect/>
          </a:stretch>
        </p:blipFill>
        <p:spPr>
          <a:xfrm>
            <a:off x="5867400" y="4521725"/>
            <a:ext cx="3276600" cy="2336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Breathing Exercise</a:t>
            </a:r>
            <a:endParaRPr>
              <a:latin typeface="Times New Roman"/>
              <a:ea typeface="Times New Roman"/>
              <a:cs typeface="Times New Roman"/>
              <a:sym typeface="Times New Roman"/>
            </a:endParaRPr>
          </a:p>
        </p:txBody>
      </p:sp>
      <p:sp>
        <p:nvSpPr>
          <p:cNvPr id="207" name="Google Shape;207;p1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Find a comfortable position in your chair. If you would like, close your eyes; if not, just gaze down at the floor. </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Take a few moments to settle yourself. Now become aware of your body.</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Check for any tension, beginning with your feet, moving toward your head.</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Notice any tension you might have in your legs, stomach, hands and arms, shoulders, neck, and face, Try to let go of any tension.</a:t>
            </a:r>
            <a:endParaRPr sz="2800">
              <a:solidFill>
                <a:srgbClr val="000000"/>
              </a:solidFill>
              <a:latin typeface="Times New Roman"/>
              <a:ea typeface="Times New Roman"/>
              <a:cs typeface="Times New Roman"/>
              <a:sym typeface="Times New Roman"/>
            </a:endParaRPr>
          </a:p>
        </p:txBody>
      </p:sp>
      <p:pic>
        <p:nvPicPr>
          <p:cNvPr id="208" name="Google Shape;208;p15"/>
          <p:cNvPicPr preferRelativeResize="0"/>
          <p:nvPr/>
        </p:nvPicPr>
        <p:blipFill rotWithShape="1">
          <a:blip r:embed="rId3">
            <a:alphaModFix/>
          </a:blip>
          <a:srcRect l="10819" r="-27030"/>
          <a:stretch/>
        </p:blipFill>
        <p:spPr>
          <a:xfrm>
            <a:off x="7121675" y="533400"/>
            <a:ext cx="1742763" cy="1066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a:spLocks noGrp="1"/>
          </p:cNvSpPr>
          <p:nvPr>
            <p:ph type="title"/>
          </p:nvPr>
        </p:nvSpPr>
        <p:spPr>
          <a:xfrm>
            <a:off x="405850" y="5715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Breathing Exercise Continued…</a:t>
            </a:r>
            <a:endParaRPr>
              <a:latin typeface="Times New Roman"/>
              <a:ea typeface="Times New Roman"/>
              <a:cs typeface="Times New Roman"/>
              <a:sym typeface="Times New Roman"/>
            </a:endParaRPr>
          </a:p>
        </p:txBody>
      </p:sp>
      <p:sp>
        <p:nvSpPr>
          <p:cNvPr id="214" name="Google Shape;214;p1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Now, become aware of your breathing. Pay attention to your breath as it enters and leaves your body. This can be very relaxing</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Take a deep breath. Notice your lungs and chest expanding. Now slowly exhale through your nose. Again, take a deep breath. Fill your lungs and your chest. Notice how much air you can take in. Hold it for a second. Now release it and exhale slowly. Inhale slowly and fully one more time. Hold it for a second, and release.</a:t>
            </a:r>
            <a:endParaRPr>
              <a:solidFill>
                <a:srgbClr val="000000"/>
              </a:solidFill>
            </a:endParaRPr>
          </a:p>
          <a:p>
            <a:pPr marL="0" lvl="0" indent="0" algn="l" rtl="0">
              <a:spcBef>
                <a:spcPts val="480"/>
              </a:spcBef>
              <a:spcAft>
                <a:spcPts val="0"/>
              </a:spcAft>
              <a:buSzPts val="2040"/>
              <a:buNone/>
            </a:pPr>
            <a:endParaRPr/>
          </a:p>
        </p:txBody>
      </p:sp>
      <p:pic>
        <p:nvPicPr>
          <p:cNvPr id="215" name="Google Shape;215;p16"/>
          <p:cNvPicPr preferRelativeResize="0"/>
          <p:nvPr/>
        </p:nvPicPr>
        <p:blipFill rotWithShape="1">
          <a:blip r:embed="rId3">
            <a:alphaModFix/>
          </a:blip>
          <a:srcRect l="10819" r="-27030"/>
          <a:stretch/>
        </p:blipFill>
        <p:spPr>
          <a:xfrm>
            <a:off x="7522400" y="533400"/>
            <a:ext cx="1742763" cy="106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Breathing Exercise Continued…</a:t>
            </a:r>
            <a:endParaRPr>
              <a:latin typeface="Times New Roman"/>
              <a:ea typeface="Times New Roman"/>
              <a:cs typeface="Times New Roman"/>
              <a:sym typeface="Times New Roman"/>
            </a:endParaRPr>
          </a:p>
        </p:txBody>
      </p:sp>
      <p:sp>
        <p:nvSpPr>
          <p:cNvPr id="221" name="Google Shape;221;p1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Continue breathing in this way for another couple of minutes. Continue to focus on your breath. With each inhalation and exhalation, feel your body becoming more and more relaxed. Use your breathing to wash away any remaining tension.</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Now take another deep breath. Inhale fully, hold it for a second, and release. Inhale again, hold, and release. Continue to be aware of your breath as it fills your lungs. Once more, inhale fully, hold it for a second, and release.</a:t>
            </a:r>
            <a:endParaRPr>
              <a:solidFill>
                <a:srgbClr val="000000"/>
              </a:solidFill>
            </a:endParaRPr>
          </a:p>
          <a:p>
            <a:pPr marL="0" lvl="0" indent="0" algn="l" rtl="0">
              <a:spcBef>
                <a:spcPts val="480"/>
              </a:spcBef>
              <a:spcAft>
                <a:spcPts val="0"/>
              </a:spcAft>
              <a:buSzPts val="2040"/>
              <a:buNone/>
            </a:pPr>
            <a:endParaRPr/>
          </a:p>
        </p:txBody>
      </p:sp>
      <p:pic>
        <p:nvPicPr>
          <p:cNvPr id="222" name="Google Shape;222;p17"/>
          <p:cNvPicPr preferRelativeResize="0"/>
          <p:nvPr/>
        </p:nvPicPr>
        <p:blipFill rotWithShape="1">
          <a:blip r:embed="rId3">
            <a:alphaModFix/>
          </a:blip>
          <a:srcRect l="10819" r="-27030"/>
          <a:stretch/>
        </p:blipFill>
        <p:spPr>
          <a:xfrm>
            <a:off x="7281950" y="602075"/>
            <a:ext cx="1742763" cy="1066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Breathing Exercise Continued…</a:t>
            </a:r>
            <a:endParaRPr>
              <a:latin typeface="Times New Roman"/>
              <a:ea typeface="Times New Roman"/>
              <a:cs typeface="Times New Roman"/>
              <a:sym typeface="Times New Roman"/>
            </a:endParaRPr>
          </a:p>
        </p:txBody>
      </p:sp>
      <p:sp>
        <p:nvSpPr>
          <p:cNvPr id="228" name="Google Shape;228;p2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When you feel that you are ready, open your eyes. How was that? Did you notice any new sensations while you were breathing? How do you feel now?</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This breathing exercise can be shortened to just 3 deep inhalations and exhalations. Even that can be helpful when your anxiety is escalating. You can practice that at home, at school, at work, or on the bus. The key to using deep-breathing as an effective relaxation technique is to practice it frequently and to apply it in different situations.</a:t>
            </a:r>
            <a:endParaRPr sz="2800">
              <a:solidFill>
                <a:srgbClr val="000000"/>
              </a:solidFill>
              <a:latin typeface="Times New Roman"/>
              <a:ea typeface="Times New Roman"/>
              <a:cs typeface="Times New Roman"/>
              <a:sym typeface="Times New Roman"/>
            </a:endParaRPr>
          </a:p>
        </p:txBody>
      </p:sp>
      <p:pic>
        <p:nvPicPr>
          <p:cNvPr id="229" name="Google Shape;229;p20"/>
          <p:cNvPicPr preferRelativeResize="0"/>
          <p:nvPr/>
        </p:nvPicPr>
        <p:blipFill rotWithShape="1">
          <a:blip r:embed="rId3">
            <a:alphaModFix/>
          </a:blip>
          <a:srcRect l="10819" r="-27030"/>
          <a:stretch/>
        </p:blipFill>
        <p:spPr>
          <a:xfrm>
            <a:off x="7281950" y="602075"/>
            <a:ext cx="1742763" cy="1066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Self Help</a:t>
            </a:r>
            <a:endParaRPr>
              <a:latin typeface="Times New Roman"/>
              <a:ea typeface="Times New Roman"/>
              <a:cs typeface="Times New Roman"/>
              <a:sym typeface="Times New Roman"/>
            </a:endParaRPr>
          </a:p>
        </p:txBody>
      </p:sp>
      <p:sp>
        <p:nvSpPr>
          <p:cNvPr id="235" name="Google Shape;235;p18"/>
          <p:cNvSpPr txBox="1">
            <a:spLocks noGrp="1"/>
          </p:cNvSpPr>
          <p:nvPr>
            <p:ph type="body" idx="1"/>
          </p:nvPr>
        </p:nvSpPr>
        <p:spPr>
          <a:xfrm>
            <a:off x="457200" y="1600200"/>
            <a:ext cx="43434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There are a huge range of self help books, CDs, DVDs and online courses for overcoming depression.</a:t>
            </a:r>
            <a:endParaRPr>
              <a:solidFill>
                <a:srgbClr val="000000"/>
              </a:solidFill>
            </a:endParaRPr>
          </a:p>
          <a:p>
            <a:pPr marL="0" lvl="0" indent="0" algn="l" rtl="0">
              <a:spcBef>
                <a:spcPts val="560"/>
              </a:spcBef>
              <a:spcAft>
                <a:spcPts val="0"/>
              </a:spcAft>
              <a:buSzPts val="2380"/>
              <a:buNone/>
            </a:pPr>
            <a:endParaRPr sz="2800">
              <a:solidFill>
                <a:srgbClr val="000000"/>
              </a:solidFill>
              <a:latin typeface="Times New Roman"/>
              <a:ea typeface="Times New Roman"/>
              <a:cs typeface="Times New Roman"/>
              <a:sym typeface="Times New Roman"/>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The local library or Internet is a good place to start.</a:t>
            </a:r>
            <a:br>
              <a:rPr lang="en-US">
                <a:solidFill>
                  <a:srgbClr val="000000"/>
                </a:solidFill>
              </a:rPr>
            </a:br>
            <a:endParaRPr>
              <a:solidFill>
                <a:srgbClr val="000000"/>
              </a:solidFill>
            </a:endParaRPr>
          </a:p>
        </p:txBody>
      </p:sp>
      <p:pic>
        <p:nvPicPr>
          <p:cNvPr id="236" name="Google Shape;236;p18" descr="https://lh3.googleusercontent.com/EyuKy_7BIGYv90kctrMqlG85YgASMg-ZLn4QWkC-Az-1h1oBqxVAz-YrjqPzSu0MKnNoI9esLoKal7_kiJEyZLfqSW-oECxXLK6E69T0FwFU0YwlnZMV2Bmes8KBXODioRel9HU"/>
          <p:cNvPicPr preferRelativeResize="0"/>
          <p:nvPr/>
        </p:nvPicPr>
        <p:blipFill rotWithShape="1">
          <a:blip r:embed="rId3">
            <a:alphaModFix/>
          </a:blip>
          <a:srcRect/>
          <a:stretch/>
        </p:blipFill>
        <p:spPr>
          <a:xfrm>
            <a:off x="7626199" y="1832757"/>
            <a:ext cx="1539066" cy="2367103"/>
          </a:xfrm>
          <a:prstGeom prst="rect">
            <a:avLst/>
          </a:prstGeom>
          <a:noFill/>
          <a:ln>
            <a:noFill/>
          </a:ln>
        </p:spPr>
      </p:pic>
      <p:pic>
        <p:nvPicPr>
          <p:cNvPr id="237" name="Google Shape;237;p18" descr="Image result for on computer teen">
            <a:hlinkClick r:id="rId4"/>
          </p:cNvPr>
          <p:cNvPicPr preferRelativeResize="0"/>
          <p:nvPr/>
        </p:nvPicPr>
        <p:blipFill rotWithShape="1">
          <a:blip r:embed="rId5">
            <a:alphaModFix/>
          </a:blip>
          <a:srcRect/>
          <a:stretch/>
        </p:blipFill>
        <p:spPr>
          <a:xfrm>
            <a:off x="5943600" y="4191000"/>
            <a:ext cx="2895600" cy="2476501"/>
          </a:xfrm>
          <a:prstGeom prst="rect">
            <a:avLst/>
          </a:prstGeom>
          <a:noFill/>
          <a:ln>
            <a:noFill/>
          </a:ln>
        </p:spPr>
      </p:pic>
      <p:pic>
        <p:nvPicPr>
          <p:cNvPr id="238" name="Google Shape;238;p18" descr="Image result for local library">
            <a:hlinkClick r:id="rId6"/>
          </p:cNvPr>
          <p:cNvPicPr preferRelativeResize="0"/>
          <p:nvPr/>
        </p:nvPicPr>
        <p:blipFill rotWithShape="1">
          <a:blip r:embed="rId7">
            <a:alphaModFix/>
          </a:blip>
          <a:srcRect/>
          <a:stretch/>
        </p:blipFill>
        <p:spPr>
          <a:xfrm>
            <a:off x="4970424" y="2209800"/>
            <a:ext cx="2641598" cy="198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Depression</a:t>
            </a:r>
            <a:endParaRPr>
              <a:latin typeface="Times New Roman"/>
              <a:ea typeface="Times New Roman"/>
              <a:cs typeface="Times New Roman"/>
              <a:sym typeface="Times New Roman"/>
            </a:endParaRPr>
          </a:p>
        </p:txBody>
      </p:sp>
      <p:sp>
        <p:nvSpPr>
          <p:cNvPr id="100" name="Google Shape;100;p2"/>
          <p:cNvSpPr txBox="1">
            <a:spLocks noGrp="1"/>
          </p:cNvSpPr>
          <p:nvPr>
            <p:ph type="body" idx="1"/>
          </p:nvPr>
        </p:nvSpPr>
        <p:spPr>
          <a:xfrm>
            <a:off x="457200" y="1600200"/>
            <a:ext cx="57150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Teen depression is a serious medical problem that causes a persistent feeling of sadness and loss of interest in activities.</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One in three teens with depression also develop a substance abuse problem which may lead to other mental issues and/or jail or prison</a:t>
            </a:r>
            <a:br>
              <a:rPr lang="en-US" sz="2800"/>
            </a:br>
            <a:endParaRPr/>
          </a:p>
        </p:txBody>
      </p:sp>
      <p:pic>
        <p:nvPicPr>
          <p:cNvPr id="101" name="Google Shape;101;p2"/>
          <p:cNvPicPr preferRelativeResize="0"/>
          <p:nvPr/>
        </p:nvPicPr>
        <p:blipFill rotWithShape="1">
          <a:blip r:embed="rId3">
            <a:alphaModFix/>
          </a:blip>
          <a:srcRect/>
          <a:stretch/>
        </p:blipFill>
        <p:spPr>
          <a:xfrm>
            <a:off x="6477000" y="958800"/>
            <a:ext cx="2667001" cy="2667001"/>
          </a:xfrm>
          <a:prstGeom prst="rect">
            <a:avLst/>
          </a:prstGeom>
          <a:noFill/>
          <a:ln>
            <a:noFill/>
          </a:ln>
        </p:spPr>
      </p:pic>
      <p:pic>
        <p:nvPicPr>
          <p:cNvPr id="102" name="Google Shape;102;p2"/>
          <p:cNvPicPr preferRelativeResize="0"/>
          <p:nvPr/>
        </p:nvPicPr>
        <p:blipFill>
          <a:blip r:embed="rId4">
            <a:alphaModFix/>
          </a:blip>
          <a:stretch>
            <a:fillRect/>
          </a:stretch>
        </p:blipFill>
        <p:spPr>
          <a:xfrm>
            <a:off x="6895250" y="3625800"/>
            <a:ext cx="1830500" cy="3232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9"/>
          <p:cNvSpPr txBox="1">
            <a:spLocks noGrp="1"/>
          </p:cNvSpPr>
          <p:nvPr>
            <p:ph type="title"/>
          </p:nvPr>
        </p:nvSpPr>
        <p:spPr>
          <a:xfrm>
            <a:off x="457200" y="533400"/>
            <a:ext cx="83820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How can we maintain good mental health?</a:t>
            </a:r>
            <a:endParaRPr>
              <a:latin typeface="Times New Roman"/>
              <a:ea typeface="Times New Roman"/>
              <a:cs typeface="Times New Roman"/>
              <a:sym typeface="Times New Roman"/>
            </a:endParaRPr>
          </a:p>
        </p:txBody>
      </p:sp>
      <p:pic>
        <p:nvPicPr>
          <p:cNvPr id="244" name="Google Shape;244;p19" descr="Lightbulb"/>
          <p:cNvPicPr preferRelativeResize="0"/>
          <p:nvPr/>
        </p:nvPicPr>
        <p:blipFill rotWithShape="1">
          <a:blip r:embed="rId3">
            <a:alphaModFix/>
          </a:blip>
          <a:srcRect/>
          <a:stretch/>
        </p:blipFill>
        <p:spPr>
          <a:xfrm>
            <a:off x="2286000" y="1828800"/>
            <a:ext cx="4648200" cy="4648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What is depression?</a:t>
            </a:r>
            <a:endParaRPr>
              <a:latin typeface="Times New Roman"/>
              <a:ea typeface="Times New Roman"/>
              <a:cs typeface="Times New Roman"/>
              <a:sym typeface="Times New Roman"/>
            </a:endParaRPr>
          </a:p>
        </p:txBody>
      </p:sp>
      <p:sp>
        <p:nvSpPr>
          <p:cNvPr id="108" name="Google Shape;108;p3"/>
          <p:cNvSpPr txBox="1">
            <a:spLocks noGrp="1"/>
          </p:cNvSpPr>
          <p:nvPr>
            <p:ph type="body" idx="1"/>
          </p:nvPr>
        </p:nvSpPr>
        <p:spPr>
          <a:xfrm>
            <a:off x="457200" y="1600200"/>
            <a:ext cx="50292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We all feel down sometimes, however, when not related to loss or death, these feelings usually only last a week.</a:t>
            </a:r>
            <a:endParaRPr>
              <a:solidFill>
                <a:srgbClr val="000000"/>
              </a:solidFill>
            </a:endParaRPr>
          </a:p>
          <a:p>
            <a:pPr marL="0" lvl="0" indent="0" algn="l" rtl="0">
              <a:spcBef>
                <a:spcPts val="560"/>
              </a:spcBef>
              <a:spcAft>
                <a:spcPts val="0"/>
              </a:spcAft>
              <a:buSzPts val="2380"/>
              <a:buNone/>
            </a:pPr>
            <a:endParaRPr sz="2800">
              <a:solidFill>
                <a:srgbClr val="000000"/>
              </a:solidFill>
              <a:latin typeface="Times New Roman"/>
              <a:ea typeface="Times New Roman"/>
              <a:cs typeface="Times New Roman"/>
              <a:sym typeface="Times New Roman"/>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Depression interferes with daily life and causes pain for both you and those who care about you.</a:t>
            </a:r>
            <a:endParaRPr sz="2800">
              <a:solidFill>
                <a:srgbClr val="000000"/>
              </a:solidFill>
              <a:latin typeface="Times New Roman"/>
              <a:ea typeface="Times New Roman"/>
              <a:cs typeface="Times New Roman"/>
              <a:sym typeface="Times New Roman"/>
            </a:endParaRPr>
          </a:p>
        </p:txBody>
      </p:sp>
      <p:pic>
        <p:nvPicPr>
          <p:cNvPr id="109" name="Google Shape;109;p3"/>
          <p:cNvPicPr preferRelativeResize="0"/>
          <p:nvPr/>
        </p:nvPicPr>
        <p:blipFill rotWithShape="1">
          <a:blip r:embed="rId3">
            <a:alphaModFix/>
          </a:blip>
          <a:srcRect l="17156" r="13074"/>
          <a:stretch/>
        </p:blipFill>
        <p:spPr>
          <a:xfrm>
            <a:off x="5795756" y="3909950"/>
            <a:ext cx="3140295" cy="2830900"/>
          </a:xfrm>
          <a:prstGeom prst="rect">
            <a:avLst/>
          </a:prstGeom>
          <a:noFill/>
          <a:ln>
            <a:noFill/>
          </a:ln>
        </p:spPr>
      </p:pic>
      <p:pic>
        <p:nvPicPr>
          <p:cNvPr id="110" name="Google Shape;110;p3"/>
          <p:cNvPicPr preferRelativeResize="0"/>
          <p:nvPr/>
        </p:nvPicPr>
        <p:blipFill>
          <a:blip r:embed="rId4">
            <a:alphaModFix/>
          </a:blip>
          <a:stretch>
            <a:fillRect/>
          </a:stretch>
        </p:blipFill>
        <p:spPr>
          <a:xfrm>
            <a:off x="5486396" y="1600200"/>
            <a:ext cx="3655605" cy="22335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When experiencing depression…</a:t>
            </a:r>
            <a:endParaRPr>
              <a:latin typeface="Times New Roman"/>
              <a:ea typeface="Times New Roman"/>
              <a:cs typeface="Times New Roman"/>
              <a:sym typeface="Times New Roman"/>
            </a:endParaRPr>
          </a:p>
        </p:txBody>
      </p:sp>
      <p:sp>
        <p:nvSpPr>
          <p:cNvPr id="116" name="Google Shape;116;p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We may feel:</a:t>
            </a:r>
            <a:endParaRPr sz="2800">
              <a:solidFill>
                <a:srgbClr val="000000"/>
              </a:solidFill>
              <a:latin typeface="Times New Roman"/>
              <a:ea typeface="Times New Roman"/>
              <a:cs typeface="Times New Roman"/>
              <a:sym typeface="Times New Roman"/>
            </a:endParaRPr>
          </a:p>
          <a:p>
            <a:pPr marL="457200" lvl="1" indent="-182880" algn="l" rtl="0">
              <a:spcBef>
                <a:spcPts val="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Sad</a:t>
            </a:r>
            <a:endParaRPr sz="2400">
              <a:solidFill>
                <a:srgbClr val="000000"/>
              </a:solidFill>
              <a:latin typeface="Times New Roman"/>
              <a:ea typeface="Times New Roman"/>
              <a:cs typeface="Times New Roman"/>
              <a:sym typeface="Times New Roman"/>
            </a:endParaRPr>
          </a:p>
          <a:p>
            <a:pPr marL="457200" lvl="1" indent="-182880" algn="l" rtl="0">
              <a:spcBef>
                <a:spcPts val="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Anxious</a:t>
            </a:r>
            <a:endParaRPr>
              <a:solidFill>
                <a:srgbClr val="000000"/>
              </a:solidFill>
            </a:endParaRPr>
          </a:p>
          <a:p>
            <a:pPr marL="457200" lvl="1" indent="-182880" algn="l" rtl="0">
              <a:spcBef>
                <a:spcPts val="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Empty</a:t>
            </a:r>
            <a:endParaRPr>
              <a:solidFill>
                <a:srgbClr val="000000"/>
              </a:solidFill>
            </a:endParaRPr>
          </a:p>
          <a:p>
            <a:pPr marL="457200" lvl="1" indent="-182880" algn="l" rtl="0">
              <a:spcBef>
                <a:spcPts val="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Hopeless</a:t>
            </a:r>
            <a:endParaRPr>
              <a:solidFill>
                <a:srgbClr val="000000"/>
              </a:solidFill>
            </a:endParaRPr>
          </a:p>
          <a:p>
            <a:pPr marL="457200" lvl="1" indent="-182880" algn="l" rtl="0">
              <a:spcBef>
                <a:spcPts val="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Pessimistic (negative thinking)</a:t>
            </a:r>
            <a:endParaRPr>
              <a:solidFill>
                <a:srgbClr val="000000"/>
              </a:solidFill>
            </a:endParaRPr>
          </a:p>
          <a:p>
            <a:pPr marL="457200" lvl="1" indent="-182880" algn="l" rtl="0">
              <a:spcBef>
                <a:spcPts val="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Guilt</a:t>
            </a:r>
            <a:endParaRPr>
              <a:solidFill>
                <a:srgbClr val="000000"/>
              </a:solidFill>
            </a:endParaRPr>
          </a:p>
          <a:p>
            <a:pPr marL="457200" lvl="1" indent="-182880" algn="l" rtl="0">
              <a:spcBef>
                <a:spcPts val="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Worthless</a:t>
            </a:r>
            <a:endParaRPr>
              <a:solidFill>
                <a:srgbClr val="000000"/>
              </a:solidFill>
            </a:endParaRPr>
          </a:p>
          <a:p>
            <a:pPr marL="457200" lvl="1" indent="-182880" algn="l" rtl="0">
              <a:spcBef>
                <a:spcPts val="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Helpless</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Everyone is affected differently. Some may be able to continue with work and/or school even though it requires a huge amount of effort, while others may be overwhelmed and may be suicidal.</a:t>
            </a:r>
            <a:endParaRPr sz="2800">
              <a:solidFill>
                <a:srgbClr val="000000"/>
              </a:solidFill>
              <a:latin typeface="Times New Roman"/>
              <a:ea typeface="Times New Roman"/>
              <a:cs typeface="Times New Roman"/>
              <a:sym typeface="Times New Roman"/>
            </a:endParaRPr>
          </a:p>
        </p:txBody>
      </p:sp>
      <p:pic>
        <p:nvPicPr>
          <p:cNvPr id="117" name="Google Shape;117;p4" descr="See full size image"/>
          <p:cNvPicPr preferRelativeResize="0"/>
          <p:nvPr/>
        </p:nvPicPr>
        <p:blipFill rotWithShape="1">
          <a:blip r:embed="rId3">
            <a:alphaModFix/>
          </a:blip>
          <a:srcRect/>
          <a:stretch/>
        </p:blipFill>
        <p:spPr>
          <a:xfrm>
            <a:off x="4858287" y="1523999"/>
            <a:ext cx="1676400" cy="1608805"/>
          </a:xfrm>
          <a:prstGeom prst="rect">
            <a:avLst/>
          </a:prstGeom>
          <a:noFill/>
          <a:ln>
            <a:noFill/>
          </a:ln>
        </p:spPr>
      </p:pic>
      <p:pic>
        <p:nvPicPr>
          <p:cNvPr id="118" name="Google Shape;118;p4" descr="nightshift"/>
          <p:cNvPicPr preferRelativeResize="0"/>
          <p:nvPr/>
        </p:nvPicPr>
        <p:blipFill rotWithShape="1">
          <a:blip r:embed="rId4">
            <a:alphaModFix/>
          </a:blip>
          <a:srcRect/>
          <a:stretch/>
        </p:blipFill>
        <p:spPr>
          <a:xfrm>
            <a:off x="5953125" y="3233738"/>
            <a:ext cx="2733675" cy="1609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When to Get Help</a:t>
            </a:r>
            <a:endParaRPr>
              <a:latin typeface="Times New Roman"/>
              <a:ea typeface="Times New Roman"/>
              <a:cs typeface="Times New Roman"/>
              <a:sym typeface="Times New Roman"/>
            </a:endParaRPr>
          </a:p>
        </p:txBody>
      </p:sp>
      <p:sp>
        <p:nvSpPr>
          <p:cNvPr id="124" name="Google Shape;124;p5"/>
          <p:cNvSpPr txBox="1">
            <a:spLocks noGrp="1"/>
          </p:cNvSpPr>
          <p:nvPr>
            <p:ph type="body" idx="1"/>
          </p:nvPr>
        </p:nvSpPr>
        <p:spPr>
          <a:xfrm>
            <a:off x="228600" y="1600200"/>
            <a:ext cx="58674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Feeling down is normal, especially after experiencing loss or when going through difficult times.</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When depression makes day to day living seem difficult or impossible, when feelings of despair last longer than a few weeks, or if we feel like wanting to hurt ourselves or others, we need to seek help immediately!</a:t>
            </a:r>
            <a:endParaRPr sz="2800">
              <a:solidFill>
                <a:srgbClr val="000000"/>
              </a:solidFill>
              <a:latin typeface="Times New Roman"/>
              <a:ea typeface="Times New Roman"/>
              <a:cs typeface="Times New Roman"/>
              <a:sym typeface="Times New Roman"/>
            </a:endParaRPr>
          </a:p>
        </p:txBody>
      </p:sp>
      <p:pic>
        <p:nvPicPr>
          <p:cNvPr id="125" name="Google Shape;125;p5" descr="https://lh6.googleusercontent.com/GGJRHKpIJi8jNWUTGmFybnbfRF4YFmpDef0pPOGzKlLn-e9BYB8AiJKnOBi9j4xad1a0IeyNbk7llwzxoT7HOnZ2qVWzWbUoU444rStTdygedd6hdKWXOoUSU6A5fpnjrRTr0Lg"/>
          <p:cNvPicPr preferRelativeResize="0"/>
          <p:nvPr/>
        </p:nvPicPr>
        <p:blipFill rotWithShape="1">
          <a:blip r:embed="rId3">
            <a:alphaModFix/>
          </a:blip>
          <a:srcRect/>
          <a:stretch/>
        </p:blipFill>
        <p:spPr>
          <a:xfrm>
            <a:off x="6400800" y="2590800"/>
            <a:ext cx="2124075" cy="2228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Depression</a:t>
            </a:r>
            <a:endParaRPr>
              <a:latin typeface="Times New Roman"/>
              <a:ea typeface="Times New Roman"/>
              <a:cs typeface="Times New Roman"/>
              <a:sym typeface="Times New Roman"/>
            </a:endParaRPr>
          </a:p>
        </p:txBody>
      </p:sp>
      <p:sp>
        <p:nvSpPr>
          <p:cNvPr id="132" name="Google Shape;132;p6"/>
          <p:cNvSpPr txBox="1">
            <a:spLocks noGrp="1"/>
          </p:cNvSpPr>
          <p:nvPr>
            <p:ph type="body" idx="1"/>
          </p:nvPr>
        </p:nvSpPr>
        <p:spPr>
          <a:xfrm>
            <a:off x="457200" y="1625275"/>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The following videos are about depression:</a:t>
            </a:r>
            <a:endParaRPr>
              <a:solidFill>
                <a:srgbClr val="000000"/>
              </a:solidFill>
            </a:endParaRPr>
          </a:p>
          <a:p>
            <a:pPr marL="182880" lvl="0" indent="-31750" algn="l" rtl="0">
              <a:spcBef>
                <a:spcPts val="560"/>
              </a:spcBef>
              <a:spcAft>
                <a:spcPts val="0"/>
              </a:spcAft>
              <a:buSzPts val="2380"/>
              <a:buNone/>
            </a:pPr>
            <a:endParaRPr sz="2800">
              <a:latin typeface="Times New Roman"/>
              <a:ea typeface="Times New Roman"/>
              <a:cs typeface="Times New Roman"/>
              <a:sym typeface="Times New Roman"/>
            </a:endParaRPr>
          </a:p>
          <a:p>
            <a:pPr marL="274320" lvl="1" indent="0" algn="l" rtl="0">
              <a:spcBef>
                <a:spcPts val="480"/>
              </a:spcBef>
              <a:spcAft>
                <a:spcPts val="0"/>
              </a:spcAft>
              <a:buSzPts val="2040"/>
              <a:buNone/>
            </a:pPr>
            <a:r>
              <a:rPr lang="en-US" sz="2800" u="sng">
                <a:solidFill>
                  <a:schemeClr val="hlink"/>
                </a:solidFill>
                <a:latin typeface="Times New Roman"/>
                <a:ea typeface="Times New Roman"/>
                <a:cs typeface="Times New Roman"/>
                <a:sym typeface="Times New Roman"/>
                <a:hlinkClick r:id="rId3"/>
              </a:rPr>
              <a:t>http://www.youtube.com/watch?v=S1PPCzRkBKQ</a:t>
            </a:r>
            <a:endParaRPr sz="2800">
              <a:latin typeface="Times New Roman"/>
              <a:ea typeface="Times New Roman"/>
              <a:cs typeface="Times New Roman"/>
              <a:sym typeface="Times New Roman"/>
            </a:endParaRPr>
          </a:p>
          <a:p>
            <a:pPr marL="274320" lvl="1" indent="0" algn="l" rtl="0">
              <a:spcBef>
                <a:spcPts val="480"/>
              </a:spcBef>
              <a:spcAft>
                <a:spcPts val="0"/>
              </a:spcAft>
              <a:buSzPts val="2040"/>
              <a:buNone/>
            </a:pPr>
            <a:endParaRPr sz="2800">
              <a:latin typeface="Times New Roman"/>
              <a:ea typeface="Times New Roman"/>
              <a:cs typeface="Times New Roman"/>
              <a:sym typeface="Times New Roman"/>
            </a:endParaRPr>
          </a:p>
          <a:p>
            <a:pPr marL="274320" lvl="1" indent="0" algn="l" rtl="0">
              <a:spcBef>
                <a:spcPts val="480"/>
              </a:spcBef>
              <a:spcAft>
                <a:spcPts val="0"/>
              </a:spcAft>
              <a:buSzPts val="2040"/>
              <a:buNone/>
            </a:pPr>
            <a:r>
              <a:rPr lang="en-US" sz="2800" u="sng">
                <a:solidFill>
                  <a:schemeClr val="hlink"/>
                </a:solidFill>
                <a:latin typeface="Times New Roman"/>
                <a:ea typeface="Times New Roman"/>
                <a:cs typeface="Times New Roman"/>
                <a:sym typeface="Times New Roman"/>
                <a:hlinkClick r:id="rId4"/>
              </a:rPr>
              <a:t>http://www.youtube.com/watch?v=MiS02j3zt68</a:t>
            </a:r>
            <a:r>
              <a:rPr lang="en-US" sz="2800">
                <a:latin typeface="Times New Roman"/>
                <a:ea typeface="Times New Roman"/>
                <a:cs typeface="Times New Roman"/>
                <a:sym typeface="Times New Roman"/>
              </a:rPr>
              <a:t> </a:t>
            </a:r>
            <a:br>
              <a:rPr lang="en-US"/>
            </a:br>
            <a:endParaRPr sz="2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Teen Suicide</a:t>
            </a:r>
            <a:endParaRPr>
              <a:latin typeface="Times New Roman"/>
              <a:ea typeface="Times New Roman"/>
              <a:cs typeface="Times New Roman"/>
              <a:sym typeface="Times New Roman"/>
            </a:endParaRPr>
          </a:p>
        </p:txBody>
      </p:sp>
      <p:sp>
        <p:nvSpPr>
          <p:cNvPr id="138" name="Google Shape;138;p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SOME WARNING SIGNS</a:t>
            </a:r>
            <a:endParaRPr>
              <a:solidFill>
                <a:srgbClr val="000000"/>
              </a:solidFill>
            </a:endParaRPr>
          </a:p>
          <a:p>
            <a:pPr marL="457200" lvl="1"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You notice a classmate begins drinking alcohol and/or using drugs</a:t>
            </a:r>
            <a:endParaRPr>
              <a:solidFill>
                <a:srgbClr val="000000"/>
              </a:solidFill>
            </a:endParaRPr>
          </a:p>
          <a:p>
            <a:pPr marL="457200" lvl="1"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Your classmate talks about suicide or wanting to die</a:t>
            </a:r>
            <a:endParaRPr>
              <a:solidFill>
                <a:srgbClr val="000000"/>
              </a:solidFill>
            </a:endParaRPr>
          </a:p>
          <a:p>
            <a:pPr marL="457200" lvl="1"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Your classmate becomes angry and irritable and/or becomes very moody</a:t>
            </a:r>
            <a:endParaRPr>
              <a:solidFill>
                <a:srgbClr val="000000"/>
              </a:solidFill>
            </a:endParaRPr>
          </a:p>
          <a:p>
            <a:pPr marL="457200" lvl="1"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Your classmate begins giving away his or her belongings</a:t>
            </a:r>
            <a:endParaRPr sz="2800">
              <a:solidFill>
                <a:srgbClr val="000000"/>
              </a:solidFill>
              <a:latin typeface="Times New Roman"/>
              <a:ea typeface="Times New Roman"/>
              <a:cs typeface="Times New Roman"/>
              <a:sym typeface="Times New Roman"/>
            </a:endParaRPr>
          </a:p>
        </p:txBody>
      </p:sp>
      <p:pic>
        <p:nvPicPr>
          <p:cNvPr id="139" name="Google Shape;139;p7"/>
          <p:cNvPicPr preferRelativeResize="0"/>
          <p:nvPr/>
        </p:nvPicPr>
        <p:blipFill>
          <a:blip r:embed="rId3">
            <a:alphaModFix/>
          </a:blip>
          <a:stretch>
            <a:fillRect/>
          </a:stretch>
        </p:blipFill>
        <p:spPr>
          <a:xfrm>
            <a:off x="3272950" y="5416796"/>
            <a:ext cx="2402725" cy="135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What do I do?</a:t>
            </a:r>
            <a:endParaRPr>
              <a:latin typeface="Times New Roman"/>
              <a:ea typeface="Times New Roman"/>
              <a:cs typeface="Times New Roman"/>
              <a:sym typeface="Times New Roman"/>
            </a:endParaRPr>
          </a:p>
        </p:txBody>
      </p:sp>
      <p:sp>
        <p:nvSpPr>
          <p:cNvPr id="145" name="Google Shape;145;p8"/>
          <p:cNvSpPr txBox="1">
            <a:spLocks noGrp="1"/>
          </p:cNvSpPr>
          <p:nvPr>
            <p:ph type="body" idx="1"/>
          </p:nvPr>
        </p:nvSpPr>
        <p:spPr>
          <a:xfrm>
            <a:off x="80500" y="1600200"/>
            <a:ext cx="6285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b="1" u="sng">
                <a:solidFill>
                  <a:srgbClr val="000000"/>
                </a:solidFill>
                <a:latin typeface="Times New Roman"/>
                <a:ea typeface="Times New Roman"/>
                <a:cs typeface="Times New Roman"/>
                <a:sym typeface="Times New Roman"/>
              </a:rPr>
              <a:t>Ask</a:t>
            </a:r>
            <a:r>
              <a:rPr lang="en-US" sz="2800">
                <a:solidFill>
                  <a:srgbClr val="000000"/>
                </a:solidFill>
                <a:latin typeface="Times New Roman"/>
                <a:ea typeface="Times New Roman"/>
                <a:cs typeface="Times New Roman"/>
                <a:sym typeface="Times New Roman"/>
              </a:rPr>
              <a:t> your classmate if they are thinking about hurting themselves.</a:t>
            </a:r>
            <a:endParaRPr sz="2800" b="1">
              <a:solidFill>
                <a:srgbClr val="000000"/>
              </a:solidFill>
              <a:latin typeface="Times New Roman"/>
              <a:ea typeface="Times New Roman"/>
              <a:cs typeface="Times New Roman"/>
              <a:sym typeface="Times New Roman"/>
            </a:endParaRPr>
          </a:p>
          <a:p>
            <a:pPr marL="182880" lvl="0" indent="-182880" algn="l" rtl="0">
              <a:spcBef>
                <a:spcPts val="560"/>
              </a:spcBef>
              <a:spcAft>
                <a:spcPts val="0"/>
              </a:spcAft>
              <a:buClr>
                <a:srgbClr val="000000"/>
              </a:buClr>
              <a:buSzPts val="2380"/>
              <a:buChar char="•"/>
            </a:pPr>
            <a:r>
              <a:rPr lang="en-US" sz="2800" b="1" u="sng">
                <a:solidFill>
                  <a:srgbClr val="000000"/>
                </a:solidFill>
                <a:latin typeface="Times New Roman"/>
                <a:ea typeface="Times New Roman"/>
                <a:cs typeface="Times New Roman"/>
                <a:sym typeface="Times New Roman"/>
              </a:rPr>
              <a:t>Support </a:t>
            </a:r>
            <a:r>
              <a:rPr lang="en-US" sz="2800">
                <a:solidFill>
                  <a:srgbClr val="000000"/>
                </a:solidFill>
                <a:latin typeface="Times New Roman"/>
                <a:ea typeface="Times New Roman"/>
                <a:cs typeface="Times New Roman"/>
                <a:sym typeface="Times New Roman"/>
              </a:rPr>
              <a:t>them.</a:t>
            </a:r>
            <a:endParaRPr sz="2800" b="1">
              <a:solidFill>
                <a:srgbClr val="000000"/>
              </a:solidFill>
              <a:latin typeface="Times New Roman"/>
              <a:ea typeface="Times New Roman"/>
              <a:cs typeface="Times New Roman"/>
              <a:sym typeface="Times New Roman"/>
            </a:endParaRPr>
          </a:p>
          <a:p>
            <a:pPr marL="182880" lvl="0" indent="-182880" algn="l" rtl="0">
              <a:spcBef>
                <a:spcPts val="560"/>
              </a:spcBef>
              <a:spcAft>
                <a:spcPts val="0"/>
              </a:spcAft>
              <a:buClr>
                <a:srgbClr val="000000"/>
              </a:buClr>
              <a:buSzPts val="2380"/>
              <a:buChar char="•"/>
            </a:pPr>
            <a:r>
              <a:rPr lang="en-US" sz="2800" b="1" u="sng">
                <a:solidFill>
                  <a:srgbClr val="000000"/>
                </a:solidFill>
                <a:latin typeface="Times New Roman"/>
                <a:ea typeface="Times New Roman"/>
                <a:cs typeface="Times New Roman"/>
                <a:sym typeface="Times New Roman"/>
              </a:rPr>
              <a:t>Connect </a:t>
            </a:r>
            <a:r>
              <a:rPr lang="en-US" sz="2800">
                <a:solidFill>
                  <a:srgbClr val="000000"/>
                </a:solidFill>
                <a:latin typeface="Times New Roman"/>
                <a:ea typeface="Times New Roman"/>
                <a:cs typeface="Times New Roman"/>
                <a:sym typeface="Times New Roman"/>
              </a:rPr>
              <a:t>them with a trusted adult.</a:t>
            </a:r>
            <a:endParaRPr sz="2800" b="1">
              <a:solidFill>
                <a:srgbClr val="000000"/>
              </a:solidFill>
              <a:latin typeface="Times New Roman"/>
              <a:ea typeface="Times New Roman"/>
              <a:cs typeface="Times New Roman"/>
              <a:sym typeface="Times New Roman"/>
            </a:endParaRPr>
          </a:p>
          <a:p>
            <a:pPr marL="457200" lvl="1"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Teachers, counselors, parents or guardians</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If unwilling– </a:t>
            </a:r>
            <a:r>
              <a:rPr lang="en-US" sz="2800" b="1" u="sng">
                <a:solidFill>
                  <a:srgbClr val="000000"/>
                </a:solidFill>
                <a:latin typeface="Times New Roman"/>
                <a:ea typeface="Times New Roman"/>
                <a:cs typeface="Times New Roman"/>
                <a:sym typeface="Times New Roman"/>
              </a:rPr>
              <a:t>Tell someone!</a:t>
            </a:r>
            <a:endParaRPr sz="2800">
              <a:solidFill>
                <a:srgbClr val="000000"/>
              </a:solidFill>
              <a:latin typeface="Times New Roman"/>
              <a:ea typeface="Times New Roman"/>
              <a:cs typeface="Times New Roman"/>
              <a:sym typeface="Times New Roman"/>
            </a:endParaRPr>
          </a:p>
          <a:p>
            <a:pPr marL="0" lvl="0" indent="0" algn="ctr" rtl="0">
              <a:spcBef>
                <a:spcPts val="560"/>
              </a:spcBef>
              <a:spcAft>
                <a:spcPts val="0"/>
              </a:spcAft>
              <a:buSzPts val="2380"/>
              <a:buNone/>
            </a:pPr>
            <a:br>
              <a:rPr lang="en-US" sz="2800">
                <a:latin typeface="Times New Roman"/>
                <a:ea typeface="Times New Roman"/>
                <a:cs typeface="Times New Roman"/>
                <a:sym typeface="Times New Roman"/>
              </a:rPr>
            </a:br>
            <a:r>
              <a:rPr lang="en-US" sz="2800" b="1">
                <a:latin typeface="Times New Roman"/>
                <a:ea typeface="Times New Roman"/>
                <a:cs typeface="Times New Roman"/>
                <a:sym typeface="Times New Roman"/>
              </a:rPr>
              <a:t>National Suicide Prevention Lifeline:</a:t>
            </a:r>
            <a:r>
              <a:rPr lang="en-US" sz="28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0" lvl="0" indent="0" algn="ctr" rtl="0">
              <a:spcBef>
                <a:spcPts val="560"/>
              </a:spcBef>
              <a:spcAft>
                <a:spcPts val="0"/>
              </a:spcAft>
              <a:buSzPts val="2380"/>
              <a:buNone/>
            </a:pPr>
            <a:r>
              <a:rPr lang="en-US" sz="2800" b="1">
                <a:latin typeface="Times New Roman"/>
                <a:ea typeface="Times New Roman"/>
                <a:cs typeface="Times New Roman"/>
                <a:sym typeface="Times New Roman"/>
              </a:rPr>
              <a:t>1(800) 273-8255</a:t>
            </a:r>
            <a:endParaRPr sz="2800">
              <a:latin typeface="Times New Roman"/>
              <a:ea typeface="Times New Roman"/>
              <a:cs typeface="Times New Roman"/>
              <a:sym typeface="Times New Roman"/>
            </a:endParaRPr>
          </a:p>
        </p:txBody>
      </p:sp>
      <p:pic>
        <p:nvPicPr>
          <p:cNvPr id="146" name="Google Shape;146;p8"/>
          <p:cNvPicPr preferRelativeResize="0"/>
          <p:nvPr/>
        </p:nvPicPr>
        <p:blipFill rotWithShape="1">
          <a:blip r:embed="rId3">
            <a:alphaModFix/>
          </a:blip>
          <a:srcRect/>
          <a:stretch/>
        </p:blipFill>
        <p:spPr>
          <a:xfrm>
            <a:off x="6453350" y="2164150"/>
            <a:ext cx="2057400" cy="22625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What can we do?</a:t>
            </a:r>
            <a:endParaRPr>
              <a:latin typeface="Times New Roman"/>
              <a:ea typeface="Times New Roman"/>
              <a:cs typeface="Times New Roman"/>
              <a:sym typeface="Times New Roman"/>
            </a:endParaRPr>
          </a:p>
        </p:txBody>
      </p:sp>
      <p:sp>
        <p:nvSpPr>
          <p:cNvPr id="152" name="Google Shape;152;p9"/>
          <p:cNvSpPr txBox="1">
            <a:spLocks noGrp="1"/>
          </p:cNvSpPr>
          <p:nvPr>
            <p:ph type="body" idx="1"/>
          </p:nvPr>
        </p:nvSpPr>
        <p:spPr>
          <a:xfrm>
            <a:off x="3810000" y="1371600"/>
            <a:ext cx="5257800" cy="51054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Depression is very common and there is a wide range of support available.</a:t>
            </a:r>
            <a:endParaRPr sz="2800">
              <a:solidFill>
                <a:srgbClr val="000000"/>
              </a:solidFill>
              <a:latin typeface="Times New Roman"/>
              <a:ea typeface="Times New Roman"/>
              <a:cs typeface="Times New Roman"/>
              <a:sym typeface="Times New Roman"/>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Information on local support groups, counselling services, stress management courses, alternative therapy centers, etc. can be found in local libraries, at healthy living centers, or online.</a:t>
            </a:r>
            <a:endParaRPr sz="2800">
              <a:solidFill>
                <a:srgbClr val="000000"/>
              </a:solidFill>
              <a:latin typeface="Times New Roman"/>
              <a:ea typeface="Times New Roman"/>
              <a:cs typeface="Times New Roman"/>
              <a:sym typeface="Times New Roman"/>
            </a:endParaRPr>
          </a:p>
          <a:p>
            <a:pPr marL="182880" lvl="0" indent="0" algn="l" rtl="0">
              <a:spcBef>
                <a:spcPts val="560"/>
              </a:spcBef>
              <a:spcAft>
                <a:spcPts val="0"/>
              </a:spcAft>
              <a:buNone/>
            </a:pPr>
            <a:endParaRPr sz="2800">
              <a:solidFill>
                <a:srgbClr val="000000"/>
              </a:solidFill>
              <a:latin typeface="Times New Roman"/>
              <a:ea typeface="Times New Roman"/>
              <a:cs typeface="Times New Roman"/>
              <a:sym typeface="Times New Roman"/>
            </a:endParaRPr>
          </a:p>
          <a:p>
            <a:pPr marL="0" lvl="0" indent="0" algn="ctr" rtl="0">
              <a:spcBef>
                <a:spcPts val="560"/>
              </a:spcBef>
              <a:spcAft>
                <a:spcPts val="0"/>
              </a:spcAft>
              <a:buSzPts val="2380"/>
              <a:buNone/>
            </a:pPr>
            <a:r>
              <a:rPr lang="en-US" sz="2800" b="1">
                <a:solidFill>
                  <a:srgbClr val="000000"/>
                </a:solidFill>
                <a:latin typeface="Times New Roman"/>
                <a:ea typeface="Times New Roman"/>
                <a:cs typeface="Times New Roman"/>
                <a:sym typeface="Times New Roman"/>
              </a:rPr>
              <a:t>www.talking2ourselves.com</a:t>
            </a:r>
            <a:endParaRPr sz="2800" b="1">
              <a:solidFill>
                <a:srgbClr val="000000"/>
              </a:solidFill>
              <a:latin typeface="Times New Roman"/>
              <a:ea typeface="Times New Roman"/>
              <a:cs typeface="Times New Roman"/>
              <a:sym typeface="Times New Roman"/>
            </a:endParaRPr>
          </a:p>
        </p:txBody>
      </p:sp>
      <p:pic>
        <p:nvPicPr>
          <p:cNvPr id="153" name="Google Shape;153;p9" descr="See full size image"/>
          <p:cNvPicPr preferRelativeResize="0"/>
          <p:nvPr/>
        </p:nvPicPr>
        <p:blipFill rotWithShape="1">
          <a:blip r:embed="rId3">
            <a:alphaModFix/>
          </a:blip>
          <a:srcRect/>
          <a:stretch/>
        </p:blipFill>
        <p:spPr>
          <a:xfrm>
            <a:off x="0" y="1458433"/>
            <a:ext cx="2162175" cy="1819276"/>
          </a:xfrm>
          <a:prstGeom prst="rect">
            <a:avLst/>
          </a:prstGeom>
          <a:noFill/>
          <a:ln>
            <a:noFill/>
          </a:ln>
        </p:spPr>
      </p:pic>
      <p:pic>
        <p:nvPicPr>
          <p:cNvPr id="154" name="Google Shape;154;p9" descr="handflower"/>
          <p:cNvPicPr preferRelativeResize="0"/>
          <p:nvPr/>
        </p:nvPicPr>
        <p:blipFill rotWithShape="1">
          <a:blip r:embed="rId4">
            <a:alphaModFix/>
          </a:blip>
          <a:srcRect/>
          <a:stretch/>
        </p:blipFill>
        <p:spPr>
          <a:xfrm>
            <a:off x="1295400" y="3221164"/>
            <a:ext cx="2063750" cy="3083766"/>
          </a:xfrm>
          <a:prstGeom prst="rect">
            <a:avLst/>
          </a:prstGeom>
          <a:noFill/>
          <a:ln>
            <a:noFill/>
          </a:ln>
        </p:spPr>
      </p:pic>
      <p:pic>
        <p:nvPicPr>
          <p:cNvPr id="155" name="Google Shape;155;p9"/>
          <p:cNvPicPr preferRelativeResize="0"/>
          <p:nvPr/>
        </p:nvPicPr>
        <p:blipFill>
          <a:blip r:embed="rId5">
            <a:alphaModFix/>
          </a:blip>
          <a:stretch>
            <a:fillRect/>
          </a:stretch>
        </p:blipFill>
        <p:spPr>
          <a:xfrm>
            <a:off x="1835150" y="1610588"/>
            <a:ext cx="1524000" cy="1524000"/>
          </a:xfrm>
          <a:prstGeom prst="rect">
            <a:avLst/>
          </a:prstGeom>
          <a:noFill/>
          <a:ln>
            <a:noFill/>
          </a:ln>
        </p:spPr>
      </p:pic>
    </p:spTree>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1063</Words>
  <Application>Microsoft Macintosh PowerPoint</Application>
  <PresentationFormat>On-screen Show (4:3)</PresentationFormat>
  <Paragraphs>86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Clarity</vt:lpstr>
      <vt:lpstr>DEPRESSION &amp; SUICIDE</vt:lpstr>
      <vt:lpstr>Depression</vt:lpstr>
      <vt:lpstr>What is depression?</vt:lpstr>
      <vt:lpstr>When experiencing depression…</vt:lpstr>
      <vt:lpstr>When to Get Help</vt:lpstr>
      <vt:lpstr>Depression</vt:lpstr>
      <vt:lpstr>Teen Suicide</vt:lpstr>
      <vt:lpstr>What do I do?</vt:lpstr>
      <vt:lpstr>What can we do?</vt:lpstr>
      <vt:lpstr>Medical Treatment</vt:lpstr>
      <vt:lpstr>Talking Therapies</vt:lpstr>
      <vt:lpstr>Exercise</vt:lpstr>
      <vt:lpstr>Balanced Diet</vt:lpstr>
      <vt:lpstr>Self-Esteem Boosting Activities</vt:lpstr>
      <vt:lpstr>Breathing Exercise</vt:lpstr>
      <vt:lpstr>Breathing Exercise Continued…</vt:lpstr>
      <vt:lpstr>Breathing Exercise Continued…</vt:lpstr>
      <vt:lpstr>Breathing Exercise Continued…</vt:lpstr>
      <vt:lpstr>Self Help</vt:lpstr>
      <vt:lpstr>How can we maintain good mental health?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&amp; SUICIDE</dc:title>
  <dc:creator>Windows User</dc:creator>
  <cp:lastModifiedBy>Kimberly McNulty</cp:lastModifiedBy>
  <cp:revision>1</cp:revision>
  <dcterms:created xsi:type="dcterms:W3CDTF">2019-06-07T17:01:49Z</dcterms:created>
  <dcterms:modified xsi:type="dcterms:W3CDTF">2019-07-24T19:52:44Z</dcterms:modified>
</cp:coreProperties>
</file>