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9" roundtripDataSignature="AMtx7mgH73qWrcaXF9ibK+NQsQvCbUIK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bcdeb946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5bcdeb94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5bcdeb946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bcdeb9469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5bcdeb946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5bcdeb9469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bcdeb9469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5bcdeb946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5bcdeb9469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bd624720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5bd62472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5bd624720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ctrTitle"/>
          </p:nvPr>
        </p:nvSpPr>
        <p:spPr>
          <a:xfrm>
            <a:off x="685800" y="1371601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subTitle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55556F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B8B8D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B8B8D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B8B8D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B8B8D"/>
                </a:solidFill>
              </a:defRPr>
            </a:lvl5pPr>
            <a:lvl6pPr lvl="5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6pPr>
            <a:lvl7pPr lvl="6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7pPr>
            <a:lvl8pPr lvl="7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8pPr>
            <a:lvl9pPr lvl="8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1"/>
          <p:cNvCxnSpPr/>
          <p:nvPr/>
        </p:nvCxnSpPr>
        <p:spPr>
          <a:xfrm>
            <a:off x="685800" y="3398520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/>
          <p:nvPr>
            <p:ph type="title"/>
          </p:nvPr>
        </p:nvSpPr>
        <p:spPr>
          <a:xfrm>
            <a:off x="722313" y="2362201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722313" y="4626865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13"/>
          <p:cNvCxnSpPr/>
          <p:nvPr/>
        </p:nvCxnSpPr>
        <p:spPr>
          <a:xfrm>
            <a:off x="731520" y="4599432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15"/>
          <p:cNvCxnSpPr/>
          <p:nvPr/>
        </p:nvCxnSpPr>
        <p:spPr>
          <a:xfrm rot="5400000">
            <a:off x="2217817" y="4045823"/>
            <a:ext cx="4709160" cy="795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indent="-37973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indent="-36576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18"/>
          <p:cNvSpPr txBox="1"/>
          <p:nvPr>
            <p:ph idx="2" type="body"/>
          </p:nvPr>
        </p:nvSpPr>
        <p:spPr>
          <a:xfrm>
            <a:off x="457201" y="2130553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18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18"/>
          <p:cNvCxnSpPr/>
          <p:nvPr/>
        </p:nvCxnSpPr>
        <p:spPr>
          <a:xfrm rot="5400000">
            <a:off x="-13116" y="3580206"/>
            <a:ext cx="557784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/>
          <p:nvPr>
            <p:ph idx="2" type="pic"/>
          </p:nvPr>
        </p:nvSpPr>
        <p:spPr>
          <a:xfrm>
            <a:off x="2858610" y="838202"/>
            <a:ext cx="5904391" cy="5500456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039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google.com/url?sa=i&amp;rct=j&amp;q=&amp;esrc=s&amp;source=images&amp;cd=&amp;ved=2ahUKEwjt_aXjp9jiAhUdHTQIHfjkChYQjRx6BAgBEAU&amp;url=https://www.mindful.org/a-guided-meditation-to-label-difficult-emotions/&amp;psig=AOvVaw0akP59G-kHZ0ufy3-_s96U&amp;ust=1560029058170531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hyperlink" Target="https://www.google.com/url?sa=i&amp;rct=j&amp;q=&amp;esrc=s&amp;source=images&amp;cd=&amp;ved=2ahUKEwinqeTgs9jiAhUTKH0KHTi0DhUQjRx6BAgBEAU&amp;url=https://en.m.wikipedia.org/wiki/File:No_sign.svg&amp;psig=AOvVaw2fM7rfKGHxTnc6aCrNDQRW&amp;ust=1560032322845041" TargetMode="External"/><Relationship Id="rId9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hyperlink" Target="https://www.google.com/url?sa=i&amp;rct=j&amp;q=&amp;esrc=s&amp;source=images&amp;cd=&amp;ved=2ahUKEwiK0K_7s9jiAhUSIDQIHZkUAp8QjRx6BAgBEAU&amp;url=https://www.cbc.ca/life/wellness/modern-do-s-and-don-ts-for-parents-of-gay-kids-coming-out-1.4065509&amp;psig=AOvVaw09YkYc5e16FJ3hbt4XxmVF&amp;ust=1560032456721408" TargetMode="External"/><Relationship Id="rId7" Type="http://schemas.openxmlformats.org/officeDocument/2006/relationships/image" Target="../media/image9.jpg"/><Relationship Id="rId8" Type="http://schemas.openxmlformats.org/officeDocument/2006/relationships/hyperlink" Target="https://www.google.com/url?sa=i&amp;rct=j&amp;q=&amp;esrc=s&amp;source=images&amp;cd=&amp;ved=2ahUKEwix1PPUs9jiAhWGCTQIHWs3DwEQjRx6BAgBEAU&amp;url=https://en.wikipedia.org/wiki/File:Yes_Check_Circle.svg&amp;psig=AOvVaw390W-P7nDfOssvWvLu51-V&amp;ust=1560032381621115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685800" y="1371600"/>
            <a:ext cx="8199000" cy="487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0"/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ADOLESCENCIA </a:t>
            </a:r>
            <a:b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b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PROCESAR EMOCIONES DIFICILES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bcdeb9469_0_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Añadir Emociones a la Educación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g5bcdeb9469_0_0"/>
          <p:cNvSpPr txBox="1"/>
          <p:nvPr>
            <p:ph idx="1" type="body"/>
          </p:nvPr>
        </p:nvSpPr>
        <p:spPr>
          <a:xfrm>
            <a:off x="0" y="1600200"/>
            <a:ext cx="66951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•"/>
            </a:pPr>
            <a:r>
              <a:rPr i="1" lang="en-US" sz="2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Temas de sentimientos felices</a:t>
            </a:r>
            <a:r>
              <a:rPr lang="en-US" sz="2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interés, enamoramiento, confianza, amor, admiración, curiosidad, anticipación, atracción, fascinación, tentación, competencia, confianza, lealtad, valor, contentamiento, </a:t>
            </a:r>
            <a:r>
              <a:rPr lang="en-US" sz="2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realización</a:t>
            </a:r>
            <a:r>
              <a:rPr lang="en-US" sz="2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ambición, empatía, esperanza, satisfacción, alivio, relajación, alegría, aprecio, gratitud, orgullo, aptitud, éxito, entusiasmo, deleite y triunfo.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</p:txBody>
      </p:sp>
      <p:pic>
        <p:nvPicPr>
          <p:cNvPr id="179" name="Google Shape;179;g5bcdeb946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5100" y="1722132"/>
            <a:ext cx="2448899" cy="137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5bcdeb946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7500" y="3744241"/>
            <a:ext cx="2144100" cy="277083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5bcdeb9469_0_0"/>
          <p:cNvSpPr txBox="1"/>
          <p:nvPr/>
        </p:nvSpPr>
        <p:spPr>
          <a:xfrm>
            <a:off x="3721300" y="6561600"/>
            <a:ext cx="15261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(Pickhardt, 2013)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g5bcdeb9469_0_0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bcdeb9469_0_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Añadir Emociones a la Educación</a:t>
            </a:r>
            <a:endParaRPr/>
          </a:p>
        </p:txBody>
      </p:sp>
      <p:sp>
        <p:nvSpPr>
          <p:cNvPr id="189" name="Google Shape;189;g5bcdeb9469_0_7"/>
          <p:cNvSpPr txBox="1"/>
          <p:nvPr>
            <p:ph idx="1" type="body"/>
          </p:nvPr>
        </p:nvSpPr>
        <p:spPr>
          <a:xfrm>
            <a:off x="0" y="1524000"/>
            <a:ext cx="66573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•"/>
            </a:pPr>
            <a:r>
              <a:rPr i="1" lang="en-US" sz="2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Temas de sentimientos infelices: </a:t>
            </a:r>
            <a:r>
              <a:rPr lang="en-US" sz="2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pérdida, duelo, pena, dolor, soledad, humillación, vergüenza, ansiedad, amenaza, temor, susto, sospecha, desconfianza, frustración, desilusión, tristeza, coraje, resentimiento, ira, odio, culpa, arrepentimiento, rechazo, timidez, impaciencia, insuficiencia, inseguridad, fracaso, inutilidad, soledad, envidia, celos, impotencia, apatía y aburrimiento.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</p:txBody>
      </p:sp>
      <p:pic>
        <p:nvPicPr>
          <p:cNvPr id="190" name="Google Shape;190;g5bcdeb9469_0_7"/>
          <p:cNvPicPr preferRelativeResize="0"/>
          <p:nvPr/>
        </p:nvPicPr>
        <p:blipFill rotWithShape="1">
          <a:blip r:embed="rId3">
            <a:alphaModFix/>
          </a:blip>
          <a:srcRect b="0" l="21141" r="0" t="3762"/>
          <a:stretch/>
        </p:blipFill>
        <p:spPr>
          <a:xfrm>
            <a:off x="6385775" y="3141625"/>
            <a:ext cx="2758226" cy="2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5bcdeb9469_0_7"/>
          <p:cNvPicPr preferRelativeResize="0"/>
          <p:nvPr/>
        </p:nvPicPr>
        <p:blipFill rotWithShape="1">
          <a:blip r:embed="rId4">
            <a:alphaModFix/>
          </a:blip>
          <a:srcRect b="10469" l="10138" r="6687" t="10207"/>
          <a:stretch/>
        </p:blipFill>
        <p:spPr>
          <a:xfrm>
            <a:off x="7158900" y="1774902"/>
            <a:ext cx="1320650" cy="125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5bcdeb9469_0_7"/>
          <p:cNvSpPr txBox="1"/>
          <p:nvPr/>
        </p:nvSpPr>
        <p:spPr>
          <a:xfrm>
            <a:off x="3721300" y="6561600"/>
            <a:ext cx="15261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(Pickhardt, 2013)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g5bcdeb9469_0_7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bcdeb9469_0_13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Pensamientos Finales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g5bcdeb9469_0_13"/>
          <p:cNvSpPr txBox="1"/>
          <p:nvPr>
            <p:ph idx="1" type="body"/>
          </p:nvPr>
        </p:nvSpPr>
        <p:spPr>
          <a:xfrm>
            <a:off x="0" y="1600200"/>
            <a:ext cx="5529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 que tiene sentido emocional (seguir los sentimientos de uno) no siempre tiene un sentido razonable (chequear con el juicio de uno).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jóvenes necesitan práctica para descifrar qué usar cuando toman ciertas decisiones. Necesitan comprender que los sentimientos son funcionales y dignos de atenderlos.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g5bcdeb9469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9025" y="1970450"/>
            <a:ext cx="3452525" cy="26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5bcdeb9469_0_13"/>
          <p:cNvSpPr txBox="1"/>
          <p:nvPr/>
        </p:nvSpPr>
        <p:spPr>
          <a:xfrm>
            <a:off x="3721300" y="6561600"/>
            <a:ext cx="15261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(Pickhardt, 2013)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bd6247209_0_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g5bd6247209_0_0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US" sz="3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Pickhardt, C. (2013). </a:t>
            </a:r>
            <a:r>
              <a:rPr i="1" lang="en-US" sz="3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Surviving Your Child's	</a:t>
            </a:r>
            <a:endParaRPr i="1" sz="3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i="1" lang="en-US" sz="3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Adolescence</a:t>
            </a:r>
            <a:r>
              <a:rPr lang="en-US" sz="3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New York, NY: John Wiley &amp; </a:t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US" sz="3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Sons.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457200" y="40745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b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Madurando puede ser doloroso </a:t>
            </a:r>
            <a:b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0" y="1350800"/>
            <a:ext cx="6895500" cy="53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El proceso de madurar podría ser emocionalmente doloroso. Por ejemplo: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455" lvl="1" marL="4572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La pérdida al separarse de la infancia y dejar ir las formas infantiles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455" lvl="1" marL="4572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La inseguridad de ajustarse a los cambios físicos y las consecuencias sociales de la pubertad.</a:t>
            </a:r>
            <a:endParaRPr/>
          </a:p>
          <a:p>
            <a:pPr indent="-215455" lvl="1" marL="4572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El deseo de pertenecer socialmente con sus compañeros y miedo a no integrar bien.</a:t>
            </a:r>
            <a:endParaRPr/>
          </a:p>
          <a:p>
            <a:pPr indent="-215455" lvl="1" marL="4572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La soledad cuando las relaciones valoradas se separan o no se unen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455" lvl="1" marL="4572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Desilusión cuando algunas metas / ambiciones de madurar no se cumplen.</a:t>
            </a:r>
            <a:endParaRPr/>
          </a:p>
          <a:p>
            <a:pPr indent="-215455" lvl="1" marL="4572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Frustración y distanciamiento con los padres sobre la </a:t>
            </a:r>
            <a:r>
              <a:rPr lang="en-US" sz="2400" u="sng">
                <a:latin typeface="Times New Roman"/>
                <a:ea typeface="Times New Roman"/>
                <a:cs typeface="Times New Roman"/>
                <a:sym typeface="Times New Roman"/>
              </a:rPr>
              <a:t>independencia social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y </a:t>
            </a:r>
            <a:r>
              <a:rPr lang="en-US" sz="2400" u="sng">
                <a:latin typeface="Times New Roman"/>
                <a:ea typeface="Times New Roman"/>
                <a:cs typeface="Times New Roman"/>
                <a:sym typeface="Times New Roman"/>
              </a:rPr>
              <a:t>autoexpresión.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721300" y="6561600"/>
            <a:ext cx="15261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(Pickhardt, 2013)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11220" l="24519" r="747" t="0"/>
          <a:stretch/>
        </p:blipFill>
        <p:spPr>
          <a:xfrm>
            <a:off x="6931251" y="1854625"/>
            <a:ext cx="2212749" cy="13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6603" l="0" r="0" t="0"/>
          <a:stretch/>
        </p:blipFill>
        <p:spPr>
          <a:xfrm>
            <a:off x="7298825" y="4916475"/>
            <a:ext cx="1647451" cy="164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457200" y="425000"/>
            <a:ext cx="82296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Procesamiento de Emociones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3182600" y="1156447"/>
            <a:ext cx="6109318" cy="532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Una parte importante del desarrollo saludable de la autogestión es aprender a procesar las emociones dolorosas cuando se presentan - de manera útil, pero no de manera personal o socialmente dañina.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Los adultos tienen un rol en esta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educación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en mostrar el ejemplo,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instrucción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interacción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-182877" lvl="2" marL="73152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“Hablamos habitualmente sobre nuestros sentimientos, felices e infelices, con los niños para que puedan aprender a hacer lo mismo.”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9801"/>
            <a:ext cx="3159899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0" y="6561600"/>
            <a:ext cx="15261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(Pickhardt, 2013)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Emociones en General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457200" y="16002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Es nuestro “sistema de conocimiento afectivo” el que detecta emocionalmente algo significativo. De agradable a doloroso, está sucediendo en nuestro mundo interior y exterior de la experiencia de la vida.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La emoción puede dirigir nuestra atención a lo que está sucediendo y puede energizar una respuesta reflexiva, expresiva o correctiva.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Las emociones son fuentes muy valiosas de autocomprensión.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18817" l="0" r="0" t="26594"/>
          <a:stretch/>
        </p:blipFill>
        <p:spPr>
          <a:xfrm>
            <a:off x="5481650" y="5357825"/>
            <a:ext cx="3205162" cy="120376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3721300" y="6561600"/>
            <a:ext cx="15261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(Pickhardt, 2013)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Sistemas de Conocimiento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343825" y="1329475"/>
            <a:ext cx="5816100" cy="51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Junto con otros sistemas de conocimiento (visión, audición y tacto), nuestro “sistema de conocimiento afectivo” nos ayuda a mantenernos en contacto con casos importantes a nuestro alrededor.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Los sentimientos agradables nos informan sobre algo positivo.</a:t>
            </a:r>
            <a:endParaRPr/>
          </a:p>
          <a:p>
            <a:pPr indent="-182880" lvl="1" marL="64008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Por ejemplo: el amor identifica acoplamiento; la curiosidad identifica interés; la gratitud identifica el aprecio.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Los sentimientos dolorosos nos informan sobre algo negativo que está sucediendo.</a:t>
            </a:r>
            <a:endParaRPr/>
          </a:p>
          <a:p>
            <a:pPr indent="-182880" lvl="1" marL="64008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Por ejemplo: el enojo identifica violaciones; el miedo identifica el peligro; el duelo identifica una pérdida.</a:t>
            </a:r>
            <a:endParaRPr/>
          </a:p>
        </p:txBody>
      </p:sp>
      <p:pic>
        <p:nvPicPr>
          <p:cNvPr descr="Image result for emotions" id="128" name="Google Shape;128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4254" y="1905000"/>
            <a:ext cx="2684972" cy="16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5">
            <a:alphaModFix/>
          </a:blip>
          <a:srcRect b="0" l="14594" r="11974" t="0"/>
          <a:stretch/>
        </p:blipFill>
        <p:spPr>
          <a:xfrm>
            <a:off x="6410807" y="3852152"/>
            <a:ext cx="2615879" cy="167775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3721300" y="6561600"/>
            <a:ext cx="15261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(Pickhardt, 2013)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Desconectar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No le sirve bien a una persona joven cuando está desconectado/a de la autocomprensión y socialmente desconectado/a de los demás y estar solo/a.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Aquí es donde puede ocurrir actos de autolesión y daño social - cuando alguien se siente triste, se puede enfocar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más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en lo que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está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sucediendo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y eso influye sus acciones.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38" lvl="0" marL="18288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6167" y="4114800"/>
            <a:ext cx="3581400" cy="238596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304800" y="4953837"/>
            <a:ext cx="4572000" cy="101562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Tristeza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Ignorancia Emocional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ocialmente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esconectado =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ás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iesgo en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añar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3721300" y="6561600"/>
            <a:ext cx="15261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(Pickhardt, 2013)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La Responsabilidad del Adulto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7"/>
          <p:cNvSpPr txBox="1"/>
          <p:nvPr>
            <p:ph idx="1" type="body"/>
          </p:nvPr>
        </p:nvSpPr>
        <p:spPr>
          <a:xfrm>
            <a:off x="76200" y="1600200"/>
            <a:ext cx="6370899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4"/>
              <a:buChar char="•"/>
            </a:pPr>
            <a:r>
              <a:rPr lang="en-US" sz="2405">
                <a:latin typeface="Times New Roman"/>
                <a:ea typeface="Times New Roman"/>
                <a:cs typeface="Times New Roman"/>
                <a:sym typeface="Times New Roman"/>
              </a:rPr>
              <a:t>Si un adolescente está pasando por una separación romántica, es importante que el adulto esté atento.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044"/>
              <a:buChar char="•"/>
            </a:pPr>
            <a:r>
              <a:rPr lang="en-US" sz="2405">
                <a:latin typeface="Times New Roman"/>
                <a:ea typeface="Times New Roman"/>
                <a:cs typeface="Times New Roman"/>
                <a:sym typeface="Times New Roman"/>
              </a:rPr>
              <a:t>Es muy fácil para el adolescente sentirse emocionalmente agobiado por la pérdida del primer amor.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044"/>
              <a:buChar char="•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Una mujer joven puede estar en mayor riesgo de 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depresión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 sobre el duelo por su “falta de  feminidad.”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044"/>
              <a:buChar char="•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Un hombre joven puede estar en mayor riesgo de agresión sobre el duelo de su "hombría lesionada".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044"/>
              <a:buChar char="•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En ambos casos, hablar de infelicidad puede disminuir la probabilidad de mal comportamiento</a:t>
            </a:r>
            <a:endParaRPr sz="2220"/>
          </a:p>
        </p:txBody>
      </p:sp>
      <p:sp>
        <p:nvSpPr>
          <p:cNvPr id="148" name="Google Shape;148;p7"/>
          <p:cNvSpPr txBox="1"/>
          <p:nvPr/>
        </p:nvSpPr>
        <p:spPr>
          <a:xfrm>
            <a:off x="3721300" y="6561600"/>
            <a:ext cx="15261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(Pickhardt, 2013)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0975" y="1664925"/>
            <a:ext cx="2773025" cy="184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0975" y="4852001"/>
            <a:ext cx="2717225" cy="178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>
            <p:ph type="title"/>
          </p:nvPr>
        </p:nvSpPr>
        <p:spPr>
          <a:xfrm>
            <a:off x="457200" y="370825"/>
            <a:ext cx="8229600" cy="11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Sentimientos Molestos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8"/>
          <p:cNvSpPr txBox="1"/>
          <p:nvPr>
            <p:ph idx="1" type="body"/>
          </p:nvPr>
        </p:nvSpPr>
        <p:spPr>
          <a:xfrm>
            <a:off x="3419467" y="1295400"/>
            <a:ext cx="5724533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87"/>
              <a:buChar char="•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A pesar que los sentimientos pueden ser buenos informantes; pueden ser muy malos consejeros.</a:t>
            </a:r>
            <a:endParaRPr/>
          </a:p>
          <a:p>
            <a:pPr indent="-182880" lvl="1" marL="640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87"/>
              <a:buChar char="•"/>
            </a:pPr>
            <a:r>
              <a:rPr lang="en-US" sz="1450">
                <a:latin typeface="Times New Roman"/>
                <a:ea typeface="Times New Roman"/>
                <a:cs typeface="Times New Roman"/>
                <a:sym typeface="Times New Roman"/>
              </a:rPr>
              <a:t>Por ejemplo: el coraje puede aconsejar venganza; el miedo puede aconsejar la evitación; y la depresión puede aconsejar el retiro.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87"/>
              <a:buChar char="•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Estas decisiones emocionales pueden empeorar una situación difícil.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87"/>
              <a:buChar char="•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Es importante que el adolescente sepa que </a:t>
            </a:r>
            <a:r>
              <a:rPr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sentirse molesto está bien; actuar molesto no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87"/>
              <a:buChar char="•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Explicar el coraje a una persona es más seguro que mostrarle lo enojado que se siente.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1887"/>
              <a:buChar char="•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El uso de sustancias cuando está molesto puede aumentar la intensidad emocional y la influencia sobre las decisiones que toma.</a:t>
            </a:r>
            <a:endParaRPr sz="2220"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00"/>
            <a:ext cx="3114667" cy="2205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o" id="159" name="Google Shape;159;p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7004" y="1790836"/>
            <a:ext cx="664853" cy="6648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eeling upset talking to adult teen" id="160" name="Google Shape;160;p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12066" t="0"/>
          <a:stretch/>
        </p:blipFill>
        <p:spPr>
          <a:xfrm>
            <a:off x="0" y="4419600"/>
            <a:ext cx="3182788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yes" id="161" name="Google Shape;161;p8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93196" y="4305782"/>
            <a:ext cx="642942" cy="64294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"/>
          <p:cNvSpPr txBox="1"/>
          <p:nvPr/>
        </p:nvSpPr>
        <p:spPr>
          <a:xfrm>
            <a:off x="3721300" y="6561600"/>
            <a:ext cx="15261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(Pickhardt, 2013)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    Procesamiento de Emociones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9"/>
          <p:cNvSpPr txBox="1"/>
          <p:nvPr>
            <p:ph idx="1" type="body"/>
          </p:nvPr>
        </p:nvSpPr>
        <p:spPr>
          <a:xfrm>
            <a:off x="457200" y="1600200"/>
            <a:ext cx="8306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Entonces, ¿cómo pueden los adultos ayudar a los adolescentes a aprender a dirigir de una manera constructiva los tiempos inevitables de tristeza?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Haz estas cuatro preguntas: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“¿Cuales palabras mejor describen lo que estoy sintiendo?” 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“¿Qué me estoy diciendo o haciendo conmigo mismo que puede empeorar la infelicidad?”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“¿Qué podría decirme o hacer que me haga sentir mejor?”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“¿Con quién podría hablar (como un padre o un consejero, o ambos) para obtener apoyo emocional para ayudar a superar un momento difícil?"</a:t>
            </a:r>
            <a:endParaRPr/>
          </a:p>
        </p:txBody>
      </p:sp>
      <p:pic>
        <p:nvPicPr>
          <p:cNvPr id="170" name="Google Shape;1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5400" y="503525"/>
            <a:ext cx="1411400" cy="10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"/>
          <p:cNvSpPr txBox="1"/>
          <p:nvPr/>
        </p:nvSpPr>
        <p:spPr>
          <a:xfrm>
            <a:off x="3721300" y="6561600"/>
            <a:ext cx="15261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(Pickhardt, 2013)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2019-06-07T19:56:39Z</dcterms:created>
  <dc:creator>Windows User</dc:creator>
</cp:coreProperties>
</file>